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7" r:id="rId2"/>
    <p:sldId id="258" r:id="rId3"/>
    <p:sldId id="439" r:id="rId4"/>
    <p:sldId id="313" r:id="rId5"/>
    <p:sldId id="465" r:id="rId6"/>
    <p:sldId id="482" r:id="rId7"/>
    <p:sldId id="458" r:id="rId8"/>
    <p:sldId id="456" r:id="rId9"/>
    <p:sldId id="3414" r:id="rId10"/>
    <p:sldId id="460" r:id="rId11"/>
    <p:sldId id="483" r:id="rId12"/>
    <p:sldId id="280" r:id="rId13"/>
    <p:sldId id="466" r:id="rId14"/>
    <p:sldId id="617" r:id="rId15"/>
    <p:sldId id="618" r:id="rId16"/>
    <p:sldId id="461" r:id="rId17"/>
    <p:sldId id="619" r:id="rId18"/>
    <p:sldId id="3413" r:id="rId19"/>
    <p:sldId id="621" r:id="rId20"/>
    <p:sldId id="625" r:id="rId21"/>
    <p:sldId id="623" r:id="rId22"/>
    <p:sldId id="626" r:id="rId23"/>
    <p:sldId id="628" r:id="rId24"/>
    <p:sldId id="629" r:id="rId25"/>
    <p:sldId id="3415"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1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94660"/>
  </p:normalViewPr>
  <p:slideViewPr>
    <p:cSldViewPr snapToGrid="0">
      <p:cViewPr varScale="1">
        <p:scale>
          <a:sx n="77" d="100"/>
          <a:sy n="77" d="100"/>
        </p:scale>
        <p:origin x="77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358B5-DCB7-D49C-B753-CB3434E4F4B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784BE1D-641A-8806-D764-F9A6C2E9E94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08989D-ECFE-4507-8E8B-BA3A0B880529}" type="datetimeFigureOut">
              <a:rPr lang="en-US" smtClean="0"/>
              <a:t>10/29/2023</a:t>
            </a:fld>
            <a:endParaRPr lang="en-US"/>
          </a:p>
        </p:txBody>
      </p:sp>
      <p:sp>
        <p:nvSpPr>
          <p:cNvPr id="4" name="Footer Placeholder 3">
            <a:extLst>
              <a:ext uri="{FF2B5EF4-FFF2-40B4-BE49-F238E27FC236}">
                <a16:creationId xmlns:a16="http://schemas.microsoft.com/office/drawing/2014/main" id="{EEE23B1F-0DE7-4C6A-FF69-9533A54683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Dr. Mouhamadou Bamba Sylla - IPCC AR6 WG1 Lead Author</a:t>
            </a:r>
          </a:p>
        </p:txBody>
      </p:sp>
      <p:sp>
        <p:nvSpPr>
          <p:cNvPr id="5" name="Slide Number Placeholder 4">
            <a:extLst>
              <a:ext uri="{FF2B5EF4-FFF2-40B4-BE49-F238E27FC236}">
                <a16:creationId xmlns:a16="http://schemas.microsoft.com/office/drawing/2014/main" id="{EBC790B1-65D4-F3E0-E2D6-590AE71DE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B9C553-84EC-4638-80C0-39BA0C47B62B}" type="slidenum">
              <a:rPr lang="en-US" smtClean="0"/>
              <a:t>‹#›</a:t>
            </a:fld>
            <a:endParaRPr lang="en-US"/>
          </a:p>
        </p:txBody>
      </p:sp>
    </p:spTree>
    <p:extLst>
      <p:ext uri="{BB962C8B-B14F-4D97-AF65-F5344CB8AC3E}">
        <p14:creationId xmlns:p14="http://schemas.microsoft.com/office/powerpoint/2010/main" val="1365333305"/>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D3FF24-31ED-4851-BB2B-FB9E56960934}" type="datetimeFigureOut">
              <a:rPr lang="en-US" smtClean="0"/>
              <a:t>10/29/2023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Dr. Mouhamadou Bamba Sylla - IPCC AR6 WG1 Lead Author</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4B0704-9D6F-4BC3-BD66-D5FABA7B023D}" type="slidenum">
              <a:rPr lang="en-US" smtClean="0"/>
              <a:t>‹#›</a:t>
            </a:fld>
            <a:endParaRPr lang="en-US"/>
          </a:p>
        </p:txBody>
      </p:sp>
    </p:spTree>
    <p:extLst>
      <p:ext uri="{BB962C8B-B14F-4D97-AF65-F5344CB8AC3E}">
        <p14:creationId xmlns:p14="http://schemas.microsoft.com/office/powerpoint/2010/main" val="80857332"/>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F685A166-5065-CBED-C7EE-44E4B12A0DDD}"/>
              </a:ext>
            </a:extLst>
          </p:cNvPr>
          <p:cNvSpPr>
            <a:spLocks noGrp="1"/>
          </p:cNvSpPr>
          <p:nvPr>
            <p:ph type="ftr" sz="quarter" idx="4"/>
          </p:nvPr>
        </p:nvSpPr>
        <p:spPr/>
        <p:txBody>
          <a:bodyPr/>
          <a:lstStyle/>
          <a:p>
            <a:r>
              <a:rPr lang="en-US"/>
              <a:t>Dr. Mouhamadou Bamba Sylla - IPCC AR6 WG1 Lead Author</a:t>
            </a:r>
          </a:p>
        </p:txBody>
      </p:sp>
    </p:spTree>
    <p:extLst>
      <p:ext uri="{BB962C8B-B14F-4D97-AF65-F5344CB8AC3E}">
        <p14:creationId xmlns:p14="http://schemas.microsoft.com/office/powerpoint/2010/main" val="4249547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D4678A87-E793-1FB7-1DD6-D3AE1147A287}"/>
              </a:ext>
            </a:extLst>
          </p:cNvPr>
          <p:cNvSpPr>
            <a:spLocks noGrp="1"/>
          </p:cNvSpPr>
          <p:nvPr>
            <p:ph type="ftr" sz="quarter" idx="4"/>
          </p:nvPr>
        </p:nvSpPr>
        <p:spPr/>
        <p:txBody>
          <a:bodyPr/>
          <a:lstStyle/>
          <a:p>
            <a:r>
              <a:rPr lang="en-US"/>
              <a:t>Dr. Mouhamadou Bamba Sylla - IPCC AR6 WG1 Lead Author</a:t>
            </a:r>
          </a:p>
        </p:txBody>
      </p:sp>
    </p:spTree>
    <p:extLst>
      <p:ext uri="{BB962C8B-B14F-4D97-AF65-F5344CB8AC3E}">
        <p14:creationId xmlns:p14="http://schemas.microsoft.com/office/powerpoint/2010/main" val="306815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look quantitatively we at a global scale (these changes can be a lot larger at local scale).  We see now at the current levels of warming (~1.09ºC) the 10year return event of heavy precipitation are ~7% wetter that it would have been without climate change and 10year drought events is drier that it would have been without climate change. These changes will become substantially larger with increases in global warming levels as you can see here in the figure for example at 1.5ºC (10% wetter) and at 4 (30% wetter). Same also for droughts.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57874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4DAE-66A8-4250-B923-851D8FC5B72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20DB85-E353-4679-9D29-38A02369A29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97388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765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609600" y="273600"/>
            <a:ext cx="10971360" cy="114408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53" name="PlaceHolder 2"/>
          <p:cNvSpPr>
            <a:spLocks noGrp="1"/>
          </p:cNvSpPr>
          <p:nvPr>
            <p:ph type="subTitle"/>
          </p:nvPr>
        </p:nvSpPr>
        <p:spPr>
          <a:xfrm>
            <a:off x="609600" y="1604520"/>
            <a:ext cx="10971840" cy="397692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783732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BA9A8-34BC-4B15-8D29-65F2BA757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BF7811-298A-4059-9603-3BDFD1CB83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EC745B-8E24-42E3-9415-62AF86CCB8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125F86-52A1-46AF-985A-31712F2E4F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6B8B7-A6A8-41E9-9C96-24D6BA5C5079}"/>
              </a:ext>
            </a:extLst>
          </p:cNvPr>
          <p:cNvSpPr>
            <a:spLocks noGrp="1"/>
          </p:cNvSpPr>
          <p:nvPr>
            <p:ph type="sldNum" sz="quarter" idx="12"/>
          </p:nvPr>
        </p:nvSpPr>
        <p:spPr/>
        <p:txBody>
          <a:bodyPr/>
          <a:lstStyle/>
          <a:p>
            <a:fld id="{9B44245D-AEFC-4C99-AE44-D17010CD4C3E}" type="slidenum">
              <a:rPr lang="en-US" smtClean="0"/>
              <a:t>‹#›</a:t>
            </a:fld>
            <a:endParaRPr lang="en-US"/>
          </a:p>
        </p:txBody>
      </p:sp>
    </p:spTree>
    <p:extLst>
      <p:ext uri="{BB962C8B-B14F-4D97-AF65-F5344CB8AC3E}">
        <p14:creationId xmlns:p14="http://schemas.microsoft.com/office/powerpoint/2010/main" val="253583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rgbClr val="F6F6F6"/>
        </a:solidFill>
        <a:effectLst/>
      </p:bgPr>
    </p:bg>
    <p:spTree>
      <p:nvGrpSpPr>
        <p:cNvPr id="1" name="Shape 61"/>
        <p:cNvGrpSpPr/>
        <p:nvPr/>
      </p:nvGrpSpPr>
      <p:grpSpPr>
        <a:xfrm>
          <a:off x="0" y="0"/>
          <a:ext cx="0" cy="0"/>
          <a:chOff x="0" y="0"/>
          <a:chExt cx="0" cy="0"/>
        </a:xfrm>
      </p:grpSpPr>
      <p:sp>
        <p:nvSpPr>
          <p:cNvPr id="62" name="Google Shape;62;p9"/>
          <p:cNvSpPr>
            <a:spLocks noGrp="1"/>
          </p:cNvSpPr>
          <p:nvPr>
            <p:ph type="pic" idx="2"/>
          </p:nvPr>
        </p:nvSpPr>
        <p:spPr>
          <a:xfrm>
            <a:off x="520091" y="1384179"/>
            <a:ext cx="2520192" cy="3534655"/>
          </a:xfrm>
          <a:prstGeom prst="rect">
            <a:avLst/>
          </a:prstGeom>
          <a:noFill/>
          <a:ln>
            <a:noFill/>
          </a:ln>
        </p:spPr>
        <p:txBody>
          <a:bodyPr spcFirstLastPara="1" wrap="square" lIns="0" tIns="0" rIns="0" bIns="0" anchor="ctr" anchorCtr="1">
            <a:noAutofit/>
          </a:bodyPr>
          <a:lstStyle>
            <a:lvl1pPr marR="0" lvl="0" algn="ctr" rtl="0">
              <a:lnSpc>
                <a:spcPct val="171319"/>
              </a:lnSpc>
              <a:spcBef>
                <a:spcPts val="600"/>
              </a:spcBef>
              <a:spcAft>
                <a:spcPts val="0"/>
              </a:spcAft>
              <a:buClr>
                <a:srgbClr val="007DBA"/>
              </a:buClr>
              <a:buSzPts val="788"/>
              <a:buFont typeface="Arial"/>
              <a:buNone/>
              <a:defRPr sz="1051" b="0" i="0" u="none" strike="noStrike" cap="none">
                <a:solidFill>
                  <a:srgbClr val="007DBA"/>
                </a:solidFill>
                <a:latin typeface="Arial"/>
                <a:ea typeface="Arial"/>
                <a:cs typeface="Arial"/>
                <a:sym typeface="Arial"/>
              </a:defRPr>
            </a:lvl1pPr>
            <a:lvl2pPr marR="0" lvl="1" algn="l" rtl="0">
              <a:lnSpc>
                <a:spcPct val="77408"/>
              </a:lnSpc>
              <a:spcBef>
                <a:spcPts val="1200"/>
              </a:spcBef>
              <a:spcAft>
                <a:spcPts val="0"/>
              </a:spcAft>
              <a:buClr>
                <a:srgbClr val="007DBA"/>
              </a:buClr>
              <a:buSzPts val="1744"/>
              <a:buFont typeface="Arial"/>
              <a:buNone/>
              <a:defRPr sz="2325" b="0" i="0" u="none" strike="noStrike" cap="none">
                <a:solidFill>
                  <a:srgbClr val="007DBA"/>
                </a:solidFill>
                <a:latin typeface="Arial"/>
                <a:ea typeface="Arial"/>
                <a:cs typeface="Arial"/>
                <a:sym typeface="Arial"/>
              </a:defRPr>
            </a:lvl2pPr>
            <a:lvl3pPr marR="0" lvl="2" algn="l" rtl="0">
              <a:lnSpc>
                <a:spcPct val="88874"/>
              </a:lnSpc>
              <a:spcBef>
                <a:spcPts val="1200"/>
              </a:spcBef>
              <a:spcAft>
                <a:spcPts val="0"/>
              </a:spcAft>
              <a:buClr>
                <a:srgbClr val="007DBA"/>
              </a:buClr>
              <a:buSzPts val="1519"/>
              <a:buFont typeface="Arial"/>
              <a:buNone/>
              <a:defRPr sz="2025" b="0" i="0" u="none" strike="noStrike" cap="none">
                <a:solidFill>
                  <a:srgbClr val="007DBA"/>
                </a:solidFill>
                <a:latin typeface="Arial"/>
                <a:ea typeface="Arial"/>
                <a:cs typeface="Arial"/>
                <a:sym typeface="Arial"/>
              </a:defRPr>
            </a:lvl3pPr>
            <a:lvl4pPr marR="0" lvl="3" algn="l" rtl="0">
              <a:lnSpc>
                <a:spcPct val="109046"/>
              </a:lnSpc>
              <a:spcBef>
                <a:spcPts val="1200"/>
              </a:spcBef>
              <a:spcAft>
                <a:spcPts val="0"/>
              </a:spcAft>
              <a:buClr>
                <a:srgbClr val="007DBA"/>
              </a:buClr>
              <a:buSzPts val="1238"/>
              <a:buFont typeface="Arial"/>
              <a:buNone/>
              <a:defRPr sz="1651" b="0" i="0" u="none" strike="noStrike" cap="none">
                <a:solidFill>
                  <a:srgbClr val="007DBA"/>
                </a:solidFill>
                <a:latin typeface="Arial"/>
                <a:ea typeface="Arial"/>
                <a:cs typeface="Arial"/>
                <a:sym typeface="Arial"/>
              </a:defRPr>
            </a:lvl4pPr>
            <a:lvl5pPr marR="0" lvl="4" algn="l" rtl="0">
              <a:lnSpc>
                <a:spcPct val="109046"/>
              </a:lnSpc>
              <a:spcBef>
                <a:spcPts val="1200"/>
              </a:spcBef>
              <a:spcAft>
                <a:spcPts val="0"/>
              </a:spcAft>
              <a:buClr>
                <a:srgbClr val="007DBA"/>
              </a:buClr>
              <a:buSzPts val="1238"/>
              <a:buFont typeface="Arial"/>
              <a:buNone/>
              <a:defRPr sz="1651" b="0" i="0" u="none" strike="noStrike" cap="none">
                <a:solidFill>
                  <a:srgbClr val="007DBA"/>
                </a:solidFill>
                <a:latin typeface="Arial"/>
                <a:ea typeface="Arial"/>
                <a:cs typeface="Arial"/>
                <a:sym typeface="Arial"/>
              </a:defRPr>
            </a:lvl5pPr>
            <a:lvl6pPr marR="0" lvl="5" algn="l" rtl="0">
              <a:spcBef>
                <a:spcPts val="1200"/>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6pPr>
            <a:lvl7pPr marR="0" lvl="6"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7pPr>
            <a:lvl8pPr marR="0" lvl="7"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8pPr>
            <a:lvl9pPr marR="0" lvl="8"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9pPr>
          </a:lstStyle>
          <a:p>
            <a:endParaRPr/>
          </a:p>
        </p:txBody>
      </p:sp>
      <p:sp>
        <p:nvSpPr>
          <p:cNvPr id="63" name="Google Shape;63;p9"/>
          <p:cNvSpPr txBox="1">
            <a:spLocks noGrp="1"/>
          </p:cNvSpPr>
          <p:nvPr>
            <p:ph type="ctrTitle"/>
          </p:nvPr>
        </p:nvSpPr>
        <p:spPr>
          <a:xfrm>
            <a:off x="520091" y="978275"/>
            <a:ext cx="12007843" cy="811807"/>
          </a:xfrm>
          <a:prstGeom prst="rect">
            <a:avLst/>
          </a:prstGeom>
          <a:noFill/>
          <a:ln>
            <a:noFill/>
          </a:ln>
        </p:spPr>
        <p:txBody>
          <a:bodyPr spcFirstLastPara="1" wrap="square" lIns="0" tIns="0" rIns="0" bIns="0" anchor="ctr" anchorCtr="0">
            <a:noAutofit/>
          </a:bodyPr>
          <a:lstStyle>
            <a:lvl1pPr lvl="0" algn="l">
              <a:lnSpc>
                <a:spcPct val="86666"/>
              </a:lnSpc>
              <a:spcBef>
                <a:spcPts val="0"/>
              </a:spcBef>
              <a:spcAft>
                <a:spcPts val="0"/>
              </a:spcAft>
              <a:buClr>
                <a:srgbClr val="003466"/>
              </a:buClr>
              <a:buSzPts val="2250"/>
              <a:buFont typeface="Arial"/>
              <a:buNone/>
              <a:defRPr sz="3000" b="1" cap="none">
                <a:solidFill>
                  <a:srgbClr val="00346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9"/>
          <p:cNvSpPr txBox="1">
            <a:spLocks noGrp="1"/>
          </p:cNvSpPr>
          <p:nvPr>
            <p:ph type="body" idx="1"/>
          </p:nvPr>
        </p:nvSpPr>
        <p:spPr>
          <a:xfrm>
            <a:off x="520093" y="5099914"/>
            <a:ext cx="2520191" cy="1416148"/>
          </a:xfrm>
          <a:prstGeom prst="rect">
            <a:avLst/>
          </a:prstGeom>
          <a:noFill/>
          <a:ln>
            <a:noFill/>
          </a:ln>
        </p:spPr>
        <p:txBody>
          <a:bodyPr spcFirstLastPara="1" wrap="square" lIns="0" tIns="0" rIns="0" bIns="0" anchor="t" anchorCtr="0">
            <a:noAutofit/>
          </a:bodyPr>
          <a:lstStyle>
            <a:lvl1pPr marL="609585" lvl="0" indent="-304792" algn="l">
              <a:lnSpc>
                <a:spcPct val="90000"/>
              </a:lnSpc>
              <a:spcBef>
                <a:spcPts val="600"/>
              </a:spcBef>
              <a:spcAft>
                <a:spcPts val="0"/>
              </a:spcAft>
              <a:buClr>
                <a:srgbClr val="0C68AC"/>
              </a:buClr>
              <a:buSzPts val="1500"/>
              <a:buNone/>
              <a:defRPr sz="2000">
                <a:solidFill>
                  <a:srgbClr val="565762"/>
                </a:solidFill>
              </a:defRPr>
            </a:lvl1pPr>
            <a:lvl2pPr marL="1219170" lvl="1" indent="-304792" algn="l">
              <a:lnSpc>
                <a:spcPct val="90000"/>
              </a:lnSpc>
              <a:spcBef>
                <a:spcPts val="1200"/>
              </a:spcBef>
              <a:spcAft>
                <a:spcPts val="0"/>
              </a:spcAft>
              <a:buClr>
                <a:srgbClr val="0C68AC"/>
              </a:buClr>
              <a:buSzPts val="1500"/>
              <a:buNone/>
              <a:defRPr sz="2000">
                <a:solidFill>
                  <a:srgbClr val="565762"/>
                </a:solidFill>
              </a:defRPr>
            </a:lvl2pPr>
            <a:lvl3pPr marL="1828754" lvl="2" indent="-304792" algn="l">
              <a:lnSpc>
                <a:spcPct val="90000"/>
              </a:lnSpc>
              <a:spcBef>
                <a:spcPts val="1200"/>
              </a:spcBef>
              <a:spcAft>
                <a:spcPts val="0"/>
              </a:spcAft>
              <a:buClr>
                <a:srgbClr val="0C68AC"/>
              </a:buClr>
              <a:buSzPts val="1500"/>
              <a:buNone/>
              <a:defRPr sz="2000">
                <a:solidFill>
                  <a:srgbClr val="565762"/>
                </a:solidFill>
              </a:defRPr>
            </a:lvl3pPr>
            <a:lvl4pPr marL="2438339" lvl="3" indent="-304792" algn="l">
              <a:lnSpc>
                <a:spcPct val="90000"/>
              </a:lnSpc>
              <a:spcBef>
                <a:spcPts val="1200"/>
              </a:spcBef>
              <a:spcAft>
                <a:spcPts val="0"/>
              </a:spcAft>
              <a:buClr>
                <a:srgbClr val="0C68AC"/>
              </a:buClr>
              <a:buSzPts val="1500"/>
              <a:buNone/>
              <a:defRPr sz="2000">
                <a:solidFill>
                  <a:srgbClr val="565762"/>
                </a:solidFill>
              </a:defRPr>
            </a:lvl4pPr>
            <a:lvl5pPr marL="3047924" lvl="4" indent="-304792" algn="l">
              <a:lnSpc>
                <a:spcPct val="90000"/>
              </a:lnSpc>
              <a:spcBef>
                <a:spcPts val="1200"/>
              </a:spcBef>
              <a:spcAft>
                <a:spcPts val="0"/>
              </a:spcAft>
              <a:buClr>
                <a:srgbClr val="0C68AC"/>
              </a:buClr>
              <a:buSzPts val="1500"/>
              <a:buNone/>
              <a:defRPr sz="2000">
                <a:solidFill>
                  <a:srgbClr val="565762"/>
                </a:solidFill>
              </a:defRPr>
            </a:lvl5pPr>
            <a:lvl6pPr marL="3657509" lvl="5" indent="-457189" algn="l">
              <a:spcBef>
                <a:spcPts val="12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65" name="Google Shape;65;p9"/>
          <p:cNvSpPr>
            <a:spLocks noGrp="1"/>
          </p:cNvSpPr>
          <p:nvPr>
            <p:ph type="pic" idx="3"/>
          </p:nvPr>
        </p:nvSpPr>
        <p:spPr>
          <a:xfrm>
            <a:off x="3346885" y="1384179"/>
            <a:ext cx="2520192" cy="3534655"/>
          </a:xfrm>
          <a:prstGeom prst="rect">
            <a:avLst/>
          </a:prstGeom>
          <a:noFill/>
          <a:ln>
            <a:noFill/>
          </a:ln>
        </p:spPr>
        <p:txBody>
          <a:bodyPr spcFirstLastPara="1" wrap="square" lIns="0" tIns="0" rIns="0" bIns="0" anchor="ctr" anchorCtr="1">
            <a:noAutofit/>
          </a:bodyPr>
          <a:lstStyle>
            <a:lvl1pPr marR="0" lvl="0" algn="ctr" rtl="0">
              <a:lnSpc>
                <a:spcPct val="171319"/>
              </a:lnSpc>
              <a:spcBef>
                <a:spcPts val="600"/>
              </a:spcBef>
              <a:spcAft>
                <a:spcPts val="0"/>
              </a:spcAft>
              <a:buClr>
                <a:srgbClr val="007DBA"/>
              </a:buClr>
              <a:buSzPts val="788"/>
              <a:buFont typeface="Arial"/>
              <a:buNone/>
              <a:defRPr sz="1051" b="0" i="0" u="none" strike="noStrike" cap="none">
                <a:solidFill>
                  <a:srgbClr val="007DBA"/>
                </a:solidFill>
                <a:latin typeface="Arial"/>
                <a:ea typeface="Arial"/>
                <a:cs typeface="Arial"/>
                <a:sym typeface="Arial"/>
              </a:defRPr>
            </a:lvl1pPr>
            <a:lvl2pPr marR="0" lvl="1" algn="l" rtl="0">
              <a:lnSpc>
                <a:spcPct val="77408"/>
              </a:lnSpc>
              <a:spcBef>
                <a:spcPts val="1200"/>
              </a:spcBef>
              <a:spcAft>
                <a:spcPts val="0"/>
              </a:spcAft>
              <a:buClr>
                <a:srgbClr val="007DBA"/>
              </a:buClr>
              <a:buSzPts val="1744"/>
              <a:buFont typeface="Arial"/>
              <a:buNone/>
              <a:defRPr sz="2325" b="0" i="0" u="none" strike="noStrike" cap="none">
                <a:solidFill>
                  <a:srgbClr val="007DBA"/>
                </a:solidFill>
                <a:latin typeface="Arial"/>
                <a:ea typeface="Arial"/>
                <a:cs typeface="Arial"/>
                <a:sym typeface="Arial"/>
              </a:defRPr>
            </a:lvl2pPr>
            <a:lvl3pPr marR="0" lvl="2" algn="l" rtl="0">
              <a:lnSpc>
                <a:spcPct val="88874"/>
              </a:lnSpc>
              <a:spcBef>
                <a:spcPts val="1200"/>
              </a:spcBef>
              <a:spcAft>
                <a:spcPts val="0"/>
              </a:spcAft>
              <a:buClr>
                <a:srgbClr val="007DBA"/>
              </a:buClr>
              <a:buSzPts val="1519"/>
              <a:buFont typeface="Arial"/>
              <a:buNone/>
              <a:defRPr sz="2025" b="0" i="0" u="none" strike="noStrike" cap="none">
                <a:solidFill>
                  <a:srgbClr val="007DBA"/>
                </a:solidFill>
                <a:latin typeface="Arial"/>
                <a:ea typeface="Arial"/>
                <a:cs typeface="Arial"/>
                <a:sym typeface="Arial"/>
              </a:defRPr>
            </a:lvl3pPr>
            <a:lvl4pPr marR="0" lvl="3" algn="l" rtl="0">
              <a:lnSpc>
                <a:spcPct val="109046"/>
              </a:lnSpc>
              <a:spcBef>
                <a:spcPts val="1200"/>
              </a:spcBef>
              <a:spcAft>
                <a:spcPts val="0"/>
              </a:spcAft>
              <a:buClr>
                <a:srgbClr val="007DBA"/>
              </a:buClr>
              <a:buSzPts val="1238"/>
              <a:buFont typeface="Arial"/>
              <a:buNone/>
              <a:defRPr sz="1651" b="0" i="0" u="none" strike="noStrike" cap="none">
                <a:solidFill>
                  <a:srgbClr val="007DBA"/>
                </a:solidFill>
                <a:latin typeface="Arial"/>
                <a:ea typeface="Arial"/>
                <a:cs typeface="Arial"/>
                <a:sym typeface="Arial"/>
              </a:defRPr>
            </a:lvl4pPr>
            <a:lvl5pPr marR="0" lvl="4" algn="l" rtl="0">
              <a:lnSpc>
                <a:spcPct val="109046"/>
              </a:lnSpc>
              <a:spcBef>
                <a:spcPts val="1200"/>
              </a:spcBef>
              <a:spcAft>
                <a:spcPts val="0"/>
              </a:spcAft>
              <a:buClr>
                <a:srgbClr val="007DBA"/>
              </a:buClr>
              <a:buSzPts val="1238"/>
              <a:buFont typeface="Arial"/>
              <a:buNone/>
              <a:defRPr sz="1651" b="0" i="0" u="none" strike="noStrike" cap="none">
                <a:solidFill>
                  <a:srgbClr val="007DBA"/>
                </a:solidFill>
                <a:latin typeface="Arial"/>
                <a:ea typeface="Arial"/>
                <a:cs typeface="Arial"/>
                <a:sym typeface="Arial"/>
              </a:defRPr>
            </a:lvl5pPr>
            <a:lvl6pPr marR="0" lvl="5" algn="l" rtl="0">
              <a:spcBef>
                <a:spcPts val="1200"/>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6pPr>
            <a:lvl7pPr marR="0" lvl="6"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7pPr>
            <a:lvl8pPr marR="0" lvl="7"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8pPr>
            <a:lvl9pPr marR="0" lvl="8"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9pPr>
          </a:lstStyle>
          <a:p>
            <a:endParaRPr dirty="0"/>
          </a:p>
        </p:txBody>
      </p:sp>
      <p:sp>
        <p:nvSpPr>
          <p:cNvPr id="66" name="Google Shape;66;p9"/>
          <p:cNvSpPr txBox="1">
            <a:spLocks noGrp="1"/>
          </p:cNvSpPr>
          <p:nvPr>
            <p:ph type="body" idx="4"/>
          </p:nvPr>
        </p:nvSpPr>
        <p:spPr>
          <a:xfrm>
            <a:off x="3346887" y="5099914"/>
            <a:ext cx="2520191" cy="1416148"/>
          </a:xfrm>
          <a:prstGeom prst="rect">
            <a:avLst/>
          </a:prstGeom>
          <a:noFill/>
          <a:ln>
            <a:noFill/>
          </a:ln>
        </p:spPr>
        <p:txBody>
          <a:bodyPr spcFirstLastPara="1" wrap="square" lIns="0" tIns="0" rIns="0" bIns="0" anchor="t" anchorCtr="0">
            <a:noAutofit/>
          </a:bodyPr>
          <a:lstStyle>
            <a:lvl1pPr marL="609585" lvl="0" indent="-304792" algn="l">
              <a:lnSpc>
                <a:spcPct val="90000"/>
              </a:lnSpc>
              <a:spcBef>
                <a:spcPts val="600"/>
              </a:spcBef>
              <a:spcAft>
                <a:spcPts val="0"/>
              </a:spcAft>
              <a:buClr>
                <a:srgbClr val="0C68AC"/>
              </a:buClr>
              <a:buSzPts val="1500"/>
              <a:buNone/>
              <a:defRPr sz="2000">
                <a:solidFill>
                  <a:srgbClr val="565762"/>
                </a:solidFill>
              </a:defRPr>
            </a:lvl1pPr>
            <a:lvl2pPr marL="1219170" lvl="1" indent="-304792" algn="l">
              <a:lnSpc>
                <a:spcPct val="90000"/>
              </a:lnSpc>
              <a:spcBef>
                <a:spcPts val="1200"/>
              </a:spcBef>
              <a:spcAft>
                <a:spcPts val="0"/>
              </a:spcAft>
              <a:buClr>
                <a:srgbClr val="0C68AC"/>
              </a:buClr>
              <a:buSzPts val="1500"/>
              <a:buNone/>
              <a:defRPr sz="2000">
                <a:solidFill>
                  <a:srgbClr val="565762"/>
                </a:solidFill>
              </a:defRPr>
            </a:lvl2pPr>
            <a:lvl3pPr marL="1828754" lvl="2" indent="-304792" algn="l">
              <a:lnSpc>
                <a:spcPct val="90000"/>
              </a:lnSpc>
              <a:spcBef>
                <a:spcPts val="1200"/>
              </a:spcBef>
              <a:spcAft>
                <a:spcPts val="0"/>
              </a:spcAft>
              <a:buClr>
                <a:srgbClr val="0C68AC"/>
              </a:buClr>
              <a:buSzPts val="1500"/>
              <a:buNone/>
              <a:defRPr sz="2000">
                <a:solidFill>
                  <a:srgbClr val="565762"/>
                </a:solidFill>
              </a:defRPr>
            </a:lvl3pPr>
            <a:lvl4pPr marL="2438339" lvl="3" indent="-304792" algn="l">
              <a:lnSpc>
                <a:spcPct val="90000"/>
              </a:lnSpc>
              <a:spcBef>
                <a:spcPts val="1200"/>
              </a:spcBef>
              <a:spcAft>
                <a:spcPts val="0"/>
              </a:spcAft>
              <a:buClr>
                <a:srgbClr val="0C68AC"/>
              </a:buClr>
              <a:buSzPts val="1500"/>
              <a:buNone/>
              <a:defRPr sz="2000">
                <a:solidFill>
                  <a:srgbClr val="565762"/>
                </a:solidFill>
              </a:defRPr>
            </a:lvl4pPr>
            <a:lvl5pPr marL="3047924" lvl="4" indent="-304792" algn="l">
              <a:lnSpc>
                <a:spcPct val="90000"/>
              </a:lnSpc>
              <a:spcBef>
                <a:spcPts val="1200"/>
              </a:spcBef>
              <a:spcAft>
                <a:spcPts val="0"/>
              </a:spcAft>
              <a:buClr>
                <a:srgbClr val="0C68AC"/>
              </a:buClr>
              <a:buSzPts val="1500"/>
              <a:buNone/>
              <a:defRPr sz="2000">
                <a:solidFill>
                  <a:srgbClr val="565762"/>
                </a:solidFill>
              </a:defRPr>
            </a:lvl5pPr>
            <a:lvl6pPr marL="3657509" lvl="5" indent="-457189" algn="l">
              <a:spcBef>
                <a:spcPts val="12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67" name="Google Shape;67;p9"/>
          <p:cNvSpPr>
            <a:spLocks noGrp="1"/>
          </p:cNvSpPr>
          <p:nvPr>
            <p:ph type="pic" idx="5"/>
          </p:nvPr>
        </p:nvSpPr>
        <p:spPr>
          <a:xfrm>
            <a:off x="6173680" y="1384179"/>
            <a:ext cx="2520192" cy="3534655"/>
          </a:xfrm>
          <a:prstGeom prst="rect">
            <a:avLst/>
          </a:prstGeom>
          <a:noFill/>
          <a:ln>
            <a:noFill/>
          </a:ln>
        </p:spPr>
        <p:txBody>
          <a:bodyPr spcFirstLastPara="1" wrap="square" lIns="0" tIns="0" rIns="0" bIns="0" anchor="ctr" anchorCtr="1">
            <a:noAutofit/>
          </a:bodyPr>
          <a:lstStyle>
            <a:lvl1pPr marR="0" lvl="0" algn="ctr" rtl="0">
              <a:lnSpc>
                <a:spcPct val="171319"/>
              </a:lnSpc>
              <a:spcBef>
                <a:spcPts val="600"/>
              </a:spcBef>
              <a:spcAft>
                <a:spcPts val="0"/>
              </a:spcAft>
              <a:buClr>
                <a:srgbClr val="007DBA"/>
              </a:buClr>
              <a:buSzPts val="788"/>
              <a:buFont typeface="Arial"/>
              <a:buNone/>
              <a:defRPr sz="1051" b="0" i="0" u="none" strike="noStrike" cap="none">
                <a:solidFill>
                  <a:srgbClr val="007DBA"/>
                </a:solidFill>
                <a:latin typeface="Arial"/>
                <a:ea typeface="Arial"/>
                <a:cs typeface="Arial"/>
                <a:sym typeface="Arial"/>
              </a:defRPr>
            </a:lvl1pPr>
            <a:lvl2pPr marR="0" lvl="1" algn="l" rtl="0">
              <a:lnSpc>
                <a:spcPct val="77408"/>
              </a:lnSpc>
              <a:spcBef>
                <a:spcPts val="1200"/>
              </a:spcBef>
              <a:spcAft>
                <a:spcPts val="0"/>
              </a:spcAft>
              <a:buClr>
                <a:srgbClr val="007DBA"/>
              </a:buClr>
              <a:buSzPts val="1744"/>
              <a:buFont typeface="Arial"/>
              <a:buNone/>
              <a:defRPr sz="2325" b="0" i="0" u="none" strike="noStrike" cap="none">
                <a:solidFill>
                  <a:srgbClr val="007DBA"/>
                </a:solidFill>
                <a:latin typeface="Arial"/>
                <a:ea typeface="Arial"/>
                <a:cs typeface="Arial"/>
                <a:sym typeface="Arial"/>
              </a:defRPr>
            </a:lvl2pPr>
            <a:lvl3pPr marR="0" lvl="2" algn="l" rtl="0">
              <a:lnSpc>
                <a:spcPct val="88874"/>
              </a:lnSpc>
              <a:spcBef>
                <a:spcPts val="1200"/>
              </a:spcBef>
              <a:spcAft>
                <a:spcPts val="0"/>
              </a:spcAft>
              <a:buClr>
                <a:srgbClr val="007DBA"/>
              </a:buClr>
              <a:buSzPts val="1519"/>
              <a:buFont typeface="Arial"/>
              <a:buNone/>
              <a:defRPr sz="2025" b="0" i="0" u="none" strike="noStrike" cap="none">
                <a:solidFill>
                  <a:srgbClr val="007DBA"/>
                </a:solidFill>
                <a:latin typeface="Arial"/>
                <a:ea typeface="Arial"/>
                <a:cs typeface="Arial"/>
                <a:sym typeface="Arial"/>
              </a:defRPr>
            </a:lvl3pPr>
            <a:lvl4pPr marR="0" lvl="3" algn="l" rtl="0">
              <a:lnSpc>
                <a:spcPct val="109046"/>
              </a:lnSpc>
              <a:spcBef>
                <a:spcPts val="1200"/>
              </a:spcBef>
              <a:spcAft>
                <a:spcPts val="0"/>
              </a:spcAft>
              <a:buClr>
                <a:srgbClr val="007DBA"/>
              </a:buClr>
              <a:buSzPts val="1238"/>
              <a:buFont typeface="Arial"/>
              <a:buNone/>
              <a:defRPr sz="1651" b="0" i="0" u="none" strike="noStrike" cap="none">
                <a:solidFill>
                  <a:srgbClr val="007DBA"/>
                </a:solidFill>
                <a:latin typeface="Arial"/>
                <a:ea typeface="Arial"/>
                <a:cs typeface="Arial"/>
                <a:sym typeface="Arial"/>
              </a:defRPr>
            </a:lvl4pPr>
            <a:lvl5pPr marR="0" lvl="4" algn="l" rtl="0">
              <a:lnSpc>
                <a:spcPct val="109046"/>
              </a:lnSpc>
              <a:spcBef>
                <a:spcPts val="1200"/>
              </a:spcBef>
              <a:spcAft>
                <a:spcPts val="0"/>
              </a:spcAft>
              <a:buClr>
                <a:srgbClr val="007DBA"/>
              </a:buClr>
              <a:buSzPts val="1238"/>
              <a:buFont typeface="Arial"/>
              <a:buNone/>
              <a:defRPr sz="1651" b="0" i="0" u="none" strike="noStrike" cap="none">
                <a:solidFill>
                  <a:srgbClr val="007DBA"/>
                </a:solidFill>
                <a:latin typeface="Arial"/>
                <a:ea typeface="Arial"/>
                <a:cs typeface="Arial"/>
                <a:sym typeface="Arial"/>
              </a:defRPr>
            </a:lvl5pPr>
            <a:lvl6pPr marR="0" lvl="5" algn="l" rtl="0">
              <a:spcBef>
                <a:spcPts val="1200"/>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6pPr>
            <a:lvl7pPr marR="0" lvl="6"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7pPr>
            <a:lvl8pPr marR="0" lvl="7"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8pPr>
            <a:lvl9pPr marR="0" lvl="8"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9pPr>
          </a:lstStyle>
          <a:p>
            <a:endParaRPr/>
          </a:p>
        </p:txBody>
      </p:sp>
      <p:sp>
        <p:nvSpPr>
          <p:cNvPr id="68" name="Google Shape;68;p9"/>
          <p:cNvSpPr txBox="1">
            <a:spLocks noGrp="1"/>
          </p:cNvSpPr>
          <p:nvPr>
            <p:ph type="body" idx="6"/>
          </p:nvPr>
        </p:nvSpPr>
        <p:spPr>
          <a:xfrm>
            <a:off x="6173682" y="5099914"/>
            <a:ext cx="2520191" cy="1416148"/>
          </a:xfrm>
          <a:prstGeom prst="rect">
            <a:avLst/>
          </a:prstGeom>
          <a:noFill/>
          <a:ln>
            <a:noFill/>
          </a:ln>
        </p:spPr>
        <p:txBody>
          <a:bodyPr spcFirstLastPara="1" wrap="square" lIns="0" tIns="0" rIns="0" bIns="0" anchor="t" anchorCtr="0">
            <a:noAutofit/>
          </a:bodyPr>
          <a:lstStyle>
            <a:lvl1pPr marL="609585" lvl="0" indent="-304792" algn="l">
              <a:lnSpc>
                <a:spcPct val="90000"/>
              </a:lnSpc>
              <a:spcBef>
                <a:spcPts val="600"/>
              </a:spcBef>
              <a:spcAft>
                <a:spcPts val="0"/>
              </a:spcAft>
              <a:buClr>
                <a:srgbClr val="0C68AC"/>
              </a:buClr>
              <a:buSzPts val="1500"/>
              <a:buNone/>
              <a:defRPr sz="2000">
                <a:solidFill>
                  <a:srgbClr val="565762"/>
                </a:solidFill>
              </a:defRPr>
            </a:lvl1pPr>
            <a:lvl2pPr marL="1219170" lvl="1" indent="-304792" algn="l">
              <a:lnSpc>
                <a:spcPct val="90000"/>
              </a:lnSpc>
              <a:spcBef>
                <a:spcPts val="1200"/>
              </a:spcBef>
              <a:spcAft>
                <a:spcPts val="0"/>
              </a:spcAft>
              <a:buClr>
                <a:srgbClr val="0C68AC"/>
              </a:buClr>
              <a:buSzPts val="1500"/>
              <a:buNone/>
              <a:defRPr sz="2000">
                <a:solidFill>
                  <a:srgbClr val="565762"/>
                </a:solidFill>
              </a:defRPr>
            </a:lvl2pPr>
            <a:lvl3pPr marL="1828754" lvl="2" indent="-304792" algn="l">
              <a:lnSpc>
                <a:spcPct val="90000"/>
              </a:lnSpc>
              <a:spcBef>
                <a:spcPts val="1200"/>
              </a:spcBef>
              <a:spcAft>
                <a:spcPts val="0"/>
              </a:spcAft>
              <a:buClr>
                <a:srgbClr val="0C68AC"/>
              </a:buClr>
              <a:buSzPts val="1500"/>
              <a:buNone/>
              <a:defRPr sz="2000">
                <a:solidFill>
                  <a:srgbClr val="565762"/>
                </a:solidFill>
              </a:defRPr>
            </a:lvl3pPr>
            <a:lvl4pPr marL="2438339" lvl="3" indent="-304792" algn="l">
              <a:lnSpc>
                <a:spcPct val="90000"/>
              </a:lnSpc>
              <a:spcBef>
                <a:spcPts val="1200"/>
              </a:spcBef>
              <a:spcAft>
                <a:spcPts val="0"/>
              </a:spcAft>
              <a:buClr>
                <a:srgbClr val="0C68AC"/>
              </a:buClr>
              <a:buSzPts val="1500"/>
              <a:buNone/>
              <a:defRPr sz="2000">
                <a:solidFill>
                  <a:srgbClr val="565762"/>
                </a:solidFill>
              </a:defRPr>
            </a:lvl4pPr>
            <a:lvl5pPr marL="3047924" lvl="4" indent="-304792" algn="l">
              <a:lnSpc>
                <a:spcPct val="90000"/>
              </a:lnSpc>
              <a:spcBef>
                <a:spcPts val="1200"/>
              </a:spcBef>
              <a:spcAft>
                <a:spcPts val="0"/>
              </a:spcAft>
              <a:buClr>
                <a:srgbClr val="0C68AC"/>
              </a:buClr>
              <a:buSzPts val="1500"/>
              <a:buNone/>
              <a:defRPr sz="2000">
                <a:solidFill>
                  <a:srgbClr val="565762"/>
                </a:solidFill>
              </a:defRPr>
            </a:lvl5pPr>
            <a:lvl6pPr marL="3657509" lvl="5" indent="-457189" algn="l">
              <a:spcBef>
                <a:spcPts val="12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69" name="Google Shape;69;p9"/>
          <p:cNvSpPr>
            <a:spLocks noGrp="1"/>
          </p:cNvSpPr>
          <p:nvPr>
            <p:ph type="pic" idx="7"/>
          </p:nvPr>
        </p:nvSpPr>
        <p:spPr>
          <a:xfrm>
            <a:off x="9078329" y="1397017"/>
            <a:ext cx="2520192" cy="3534655"/>
          </a:xfrm>
          <a:prstGeom prst="rect">
            <a:avLst/>
          </a:prstGeom>
          <a:noFill/>
          <a:ln>
            <a:noFill/>
          </a:ln>
        </p:spPr>
        <p:txBody>
          <a:bodyPr spcFirstLastPara="1" wrap="square" lIns="0" tIns="0" rIns="0" bIns="0" anchor="ctr" anchorCtr="1">
            <a:noAutofit/>
          </a:bodyPr>
          <a:lstStyle>
            <a:lvl1pPr marR="0" lvl="0" algn="ctr" rtl="0">
              <a:lnSpc>
                <a:spcPct val="171319"/>
              </a:lnSpc>
              <a:spcBef>
                <a:spcPts val="600"/>
              </a:spcBef>
              <a:spcAft>
                <a:spcPts val="0"/>
              </a:spcAft>
              <a:buClr>
                <a:srgbClr val="007DBA"/>
              </a:buClr>
              <a:buSzPts val="788"/>
              <a:buFont typeface="Arial"/>
              <a:buNone/>
              <a:defRPr sz="1051" b="0" i="0" u="none" strike="noStrike" cap="none">
                <a:solidFill>
                  <a:srgbClr val="007DBA"/>
                </a:solidFill>
                <a:latin typeface="Arial"/>
                <a:ea typeface="Arial"/>
                <a:cs typeface="Arial"/>
                <a:sym typeface="Arial"/>
              </a:defRPr>
            </a:lvl1pPr>
            <a:lvl2pPr marR="0" lvl="1" algn="l" rtl="0">
              <a:lnSpc>
                <a:spcPct val="77408"/>
              </a:lnSpc>
              <a:spcBef>
                <a:spcPts val="1200"/>
              </a:spcBef>
              <a:spcAft>
                <a:spcPts val="0"/>
              </a:spcAft>
              <a:buClr>
                <a:srgbClr val="007DBA"/>
              </a:buClr>
              <a:buSzPts val="1744"/>
              <a:buFont typeface="Arial"/>
              <a:buNone/>
              <a:defRPr sz="2325" b="0" i="0" u="none" strike="noStrike" cap="none">
                <a:solidFill>
                  <a:srgbClr val="007DBA"/>
                </a:solidFill>
                <a:latin typeface="Arial"/>
                <a:ea typeface="Arial"/>
                <a:cs typeface="Arial"/>
                <a:sym typeface="Arial"/>
              </a:defRPr>
            </a:lvl2pPr>
            <a:lvl3pPr marR="0" lvl="2" algn="l" rtl="0">
              <a:lnSpc>
                <a:spcPct val="88874"/>
              </a:lnSpc>
              <a:spcBef>
                <a:spcPts val="1200"/>
              </a:spcBef>
              <a:spcAft>
                <a:spcPts val="0"/>
              </a:spcAft>
              <a:buClr>
                <a:srgbClr val="007DBA"/>
              </a:buClr>
              <a:buSzPts val="1519"/>
              <a:buFont typeface="Arial"/>
              <a:buNone/>
              <a:defRPr sz="2025" b="0" i="0" u="none" strike="noStrike" cap="none">
                <a:solidFill>
                  <a:srgbClr val="007DBA"/>
                </a:solidFill>
                <a:latin typeface="Arial"/>
                <a:ea typeface="Arial"/>
                <a:cs typeface="Arial"/>
                <a:sym typeface="Arial"/>
              </a:defRPr>
            </a:lvl3pPr>
            <a:lvl4pPr marR="0" lvl="3" algn="l" rtl="0">
              <a:lnSpc>
                <a:spcPct val="109046"/>
              </a:lnSpc>
              <a:spcBef>
                <a:spcPts val="1200"/>
              </a:spcBef>
              <a:spcAft>
                <a:spcPts val="0"/>
              </a:spcAft>
              <a:buClr>
                <a:srgbClr val="007DBA"/>
              </a:buClr>
              <a:buSzPts val="1238"/>
              <a:buFont typeface="Arial"/>
              <a:buNone/>
              <a:defRPr sz="1651" b="0" i="0" u="none" strike="noStrike" cap="none">
                <a:solidFill>
                  <a:srgbClr val="007DBA"/>
                </a:solidFill>
                <a:latin typeface="Arial"/>
                <a:ea typeface="Arial"/>
                <a:cs typeface="Arial"/>
                <a:sym typeface="Arial"/>
              </a:defRPr>
            </a:lvl4pPr>
            <a:lvl5pPr marR="0" lvl="4" algn="l" rtl="0">
              <a:lnSpc>
                <a:spcPct val="109046"/>
              </a:lnSpc>
              <a:spcBef>
                <a:spcPts val="1200"/>
              </a:spcBef>
              <a:spcAft>
                <a:spcPts val="0"/>
              </a:spcAft>
              <a:buClr>
                <a:srgbClr val="007DBA"/>
              </a:buClr>
              <a:buSzPts val="1238"/>
              <a:buFont typeface="Arial"/>
              <a:buNone/>
              <a:defRPr sz="1651" b="0" i="0" u="none" strike="noStrike" cap="none">
                <a:solidFill>
                  <a:srgbClr val="007DBA"/>
                </a:solidFill>
                <a:latin typeface="Arial"/>
                <a:ea typeface="Arial"/>
                <a:cs typeface="Arial"/>
                <a:sym typeface="Arial"/>
              </a:defRPr>
            </a:lvl5pPr>
            <a:lvl6pPr marR="0" lvl="5" algn="l" rtl="0">
              <a:spcBef>
                <a:spcPts val="1200"/>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6pPr>
            <a:lvl7pPr marR="0" lvl="6"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7pPr>
            <a:lvl8pPr marR="0" lvl="7"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8pPr>
            <a:lvl9pPr marR="0" lvl="8" algn="l" rtl="0">
              <a:spcBef>
                <a:spcPts val="331"/>
              </a:spcBef>
              <a:spcAft>
                <a:spcPts val="0"/>
              </a:spcAft>
              <a:buClr>
                <a:schemeClr val="dk1"/>
              </a:buClr>
              <a:buSzPts val="1238"/>
              <a:buFont typeface="Arial"/>
              <a:buNone/>
              <a:defRPr sz="1651" b="0" i="0" u="none" strike="noStrike" cap="none">
                <a:solidFill>
                  <a:schemeClr val="dk1"/>
                </a:solidFill>
                <a:latin typeface="Arial"/>
                <a:ea typeface="Arial"/>
                <a:cs typeface="Arial"/>
                <a:sym typeface="Arial"/>
              </a:defRPr>
            </a:lvl9pPr>
          </a:lstStyle>
          <a:p>
            <a:endParaRPr/>
          </a:p>
        </p:txBody>
      </p:sp>
      <p:sp>
        <p:nvSpPr>
          <p:cNvPr id="70" name="Google Shape;70;p9"/>
          <p:cNvSpPr txBox="1">
            <a:spLocks noGrp="1"/>
          </p:cNvSpPr>
          <p:nvPr>
            <p:ph type="body" idx="8"/>
          </p:nvPr>
        </p:nvSpPr>
        <p:spPr>
          <a:xfrm>
            <a:off x="9078331" y="5112751"/>
            <a:ext cx="2520191" cy="1416148"/>
          </a:xfrm>
          <a:prstGeom prst="rect">
            <a:avLst/>
          </a:prstGeom>
          <a:noFill/>
          <a:ln>
            <a:noFill/>
          </a:ln>
        </p:spPr>
        <p:txBody>
          <a:bodyPr spcFirstLastPara="1" wrap="square" lIns="0" tIns="0" rIns="0" bIns="0" anchor="t" anchorCtr="0">
            <a:noAutofit/>
          </a:bodyPr>
          <a:lstStyle>
            <a:lvl1pPr marL="609585" lvl="0" indent="-304792" algn="l">
              <a:lnSpc>
                <a:spcPct val="90000"/>
              </a:lnSpc>
              <a:spcBef>
                <a:spcPts val="600"/>
              </a:spcBef>
              <a:spcAft>
                <a:spcPts val="0"/>
              </a:spcAft>
              <a:buClr>
                <a:srgbClr val="0C68AC"/>
              </a:buClr>
              <a:buSzPts val="1500"/>
              <a:buNone/>
              <a:defRPr sz="2000">
                <a:solidFill>
                  <a:srgbClr val="565762"/>
                </a:solidFill>
              </a:defRPr>
            </a:lvl1pPr>
            <a:lvl2pPr marL="1219170" lvl="1" indent="-304792" algn="l">
              <a:lnSpc>
                <a:spcPct val="90000"/>
              </a:lnSpc>
              <a:spcBef>
                <a:spcPts val="1200"/>
              </a:spcBef>
              <a:spcAft>
                <a:spcPts val="0"/>
              </a:spcAft>
              <a:buClr>
                <a:srgbClr val="0C68AC"/>
              </a:buClr>
              <a:buSzPts val="1500"/>
              <a:buNone/>
              <a:defRPr sz="2000">
                <a:solidFill>
                  <a:srgbClr val="565762"/>
                </a:solidFill>
              </a:defRPr>
            </a:lvl2pPr>
            <a:lvl3pPr marL="1828754" lvl="2" indent="-304792" algn="l">
              <a:lnSpc>
                <a:spcPct val="90000"/>
              </a:lnSpc>
              <a:spcBef>
                <a:spcPts val="1200"/>
              </a:spcBef>
              <a:spcAft>
                <a:spcPts val="0"/>
              </a:spcAft>
              <a:buClr>
                <a:srgbClr val="0C68AC"/>
              </a:buClr>
              <a:buSzPts val="1500"/>
              <a:buNone/>
              <a:defRPr sz="2000">
                <a:solidFill>
                  <a:srgbClr val="565762"/>
                </a:solidFill>
              </a:defRPr>
            </a:lvl3pPr>
            <a:lvl4pPr marL="2438339" lvl="3" indent="-304792" algn="l">
              <a:lnSpc>
                <a:spcPct val="90000"/>
              </a:lnSpc>
              <a:spcBef>
                <a:spcPts val="1200"/>
              </a:spcBef>
              <a:spcAft>
                <a:spcPts val="0"/>
              </a:spcAft>
              <a:buClr>
                <a:srgbClr val="0C68AC"/>
              </a:buClr>
              <a:buSzPts val="1500"/>
              <a:buNone/>
              <a:defRPr sz="2000">
                <a:solidFill>
                  <a:srgbClr val="565762"/>
                </a:solidFill>
              </a:defRPr>
            </a:lvl4pPr>
            <a:lvl5pPr marL="3047924" lvl="4" indent="-304792" algn="l">
              <a:lnSpc>
                <a:spcPct val="90000"/>
              </a:lnSpc>
              <a:spcBef>
                <a:spcPts val="1200"/>
              </a:spcBef>
              <a:spcAft>
                <a:spcPts val="0"/>
              </a:spcAft>
              <a:buClr>
                <a:srgbClr val="0C68AC"/>
              </a:buClr>
              <a:buSzPts val="1500"/>
              <a:buNone/>
              <a:defRPr sz="2000">
                <a:solidFill>
                  <a:srgbClr val="565762"/>
                </a:solidFill>
              </a:defRPr>
            </a:lvl5pPr>
            <a:lvl6pPr marL="3657509" lvl="5" indent="-457189" algn="l">
              <a:spcBef>
                <a:spcPts val="120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
        <p:nvSpPr>
          <p:cNvPr id="3" name="Rectangle 2">
            <a:extLst>
              <a:ext uri="{FF2B5EF4-FFF2-40B4-BE49-F238E27FC236}">
                <a16:creationId xmlns:a16="http://schemas.microsoft.com/office/drawing/2014/main" id="{CC658025-2B6C-054B-AEE5-2FD875031AD5}"/>
              </a:ext>
            </a:extLst>
          </p:cNvPr>
          <p:cNvSpPr/>
          <p:nvPr userDrawn="1"/>
        </p:nvSpPr>
        <p:spPr>
          <a:xfrm>
            <a:off x="3887274" y="177791"/>
            <a:ext cx="1656415" cy="297454"/>
          </a:xfrm>
          <a:prstGeom prst="rect">
            <a:avLst/>
          </a:prstGeom>
        </p:spPr>
        <p:txBody>
          <a:bodyPr wrap="none">
            <a:spAutoFit/>
          </a:bodyPr>
          <a:lstStyle/>
          <a:p>
            <a:r>
              <a:rPr lang="en-CH" sz="1333" b="1" dirty="0">
                <a:solidFill>
                  <a:schemeClr val="bg1"/>
                </a:solidFill>
                <a:latin typeface="Arial" panose="020B0604020202020204" pitchFamily="34" charset="0"/>
                <a:cs typeface="Arial" panose="020B0604020202020204" pitchFamily="34" charset="0"/>
              </a:rPr>
              <a:t>CH11: EXTREMES</a:t>
            </a:r>
            <a:endParaRPr lang="en-CH" sz="1333" b="1" dirty="0"/>
          </a:p>
        </p:txBody>
      </p:sp>
    </p:spTree>
    <p:extLst>
      <p:ext uri="{BB962C8B-B14F-4D97-AF65-F5344CB8AC3E}">
        <p14:creationId xmlns:p14="http://schemas.microsoft.com/office/powerpoint/2010/main" val="2482571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Content+PhotoLeft">
    <p:spTree>
      <p:nvGrpSpPr>
        <p:cNvPr id="1" name=""/>
        <p:cNvGrpSpPr/>
        <p:nvPr/>
      </p:nvGrpSpPr>
      <p:grpSpPr>
        <a:xfrm>
          <a:off x="0" y="0"/>
          <a:ext cx="0" cy="0"/>
          <a:chOff x="0" y="0"/>
          <a:chExt cx="0" cy="0"/>
        </a:xfrm>
      </p:grpSpPr>
      <p:sp>
        <p:nvSpPr>
          <p:cNvPr id="10" name="Picture Placeholder 2"/>
          <p:cNvSpPr>
            <a:spLocks noGrp="1"/>
          </p:cNvSpPr>
          <p:nvPr>
            <p:ph type="pic" idx="14" hasCustomPrompt="1"/>
          </p:nvPr>
        </p:nvSpPr>
        <p:spPr>
          <a:xfrm>
            <a:off x="423334" y="1727200"/>
            <a:ext cx="6320367" cy="4788861"/>
          </a:xfrm>
        </p:spPr>
        <p:txBody>
          <a:bodyPr anchor="ctr" anchorCtr="1"/>
          <a:lstStyle>
            <a:lvl1pPr marL="0" indent="0" algn="ctr">
              <a:buNone/>
              <a:defRPr sz="1051"/>
            </a:lvl1pPr>
            <a:lvl2pPr marL="383826" indent="0">
              <a:buNone/>
              <a:defRPr sz="2325"/>
            </a:lvl2pPr>
            <a:lvl3pPr marL="767651" indent="0">
              <a:buNone/>
              <a:defRPr sz="2025"/>
            </a:lvl3pPr>
            <a:lvl4pPr marL="1151481" indent="0">
              <a:buNone/>
              <a:defRPr sz="1651"/>
            </a:lvl4pPr>
            <a:lvl5pPr marL="1535306" indent="0">
              <a:buNone/>
              <a:defRPr sz="1651"/>
            </a:lvl5pPr>
            <a:lvl6pPr marL="1919132" indent="0">
              <a:buNone/>
              <a:defRPr sz="1651"/>
            </a:lvl6pPr>
            <a:lvl7pPr marL="2302960" indent="0">
              <a:buNone/>
              <a:defRPr sz="1651"/>
            </a:lvl7pPr>
            <a:lvl8pPr marL="2686783" indent="0">
              <a:buNone/>
              <a:defRPr sz="1651"/>
            </a:lvl8pPr>
            <a:lvl9pPr marL="3070614" indent="0">
              <a:buNone/>
              <a:defRPr sz="1651"/>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11" name="Title 1"/>
          <p:cNvSpPr>
            <a:spLocks noGrp="1"/>
          </p:cNvSpPr>
          <p:nvPr>
            <p:ph type="ctrTitle" hasCustomPrompt="1"/>
          </p:nvPr>
        </p:nvSpPr>
        <p:spPr>
          <a:xfrm>
            <a:off x="402593" y="947267"/>
            <a:ext cx="11419752" cy="668984"/>
          </a:xfrm>
          <a:noFill/>
        </p:spPr>
        <p:txBody>
          <a:bodyPr lIns="0" tIns="0" rIns="0" bIns="0" anchor="ctr" anchorCtr="0">
            <a:noAutofit/>
          </a:bodyPr>
          <a:lstStyle>
            <a:lvl1pPr algn="l">
              <a:lnSpc>
                <a:spcPts val="2600"/>
              </a:lnSpc>
              <a:defRPr sz="3000" b="1" cap="none" baseline="0">
                <a:solidFill>
                  <a:srgbClr val="003466"/>
                </a:solidFill>
              </a:defRPr>
            </a:lvl1pPr>
          </a:lstStyle>
          <a:p>
            <a:r>
              <a:rPr lang="en-US" dirty="0"/>
              <a:t>Click to add title</a:t>
            </a:r>
          </a:p>
        </p:txBody>
      </p:sp>
      <p:sp>
        <p:nvSpPr>
          <p:cNvPr id="5" name="Content Placeholder 2"/>
          <p:cNvSpPr>
            <a:spLocks noGrp="1"/>
          </p:cNvSpPr>
          <p:nvPr>
            <p:ph idx="11" hasCustomPrompt="1"/>
          </p:nvPr>
        </p:nvSpPr>
        <p:spPr>
          <a:xfrm>
            <a:off x="7058526" y="1727200"/>
            <a:ext cx="4763820" cy="4788861"/>
          </a:xfrm>
        </p:spPr>
        <p:txBody>
          <a:bodyPr lIns="0" tIns="0" rIns="0" bIns="0"/>
          <a:lstStyle>
            <a:lvl1pPr marL="0" indent="0">
              <a:lnSpc>
                <a:spcPts val="1800"/>
              </a:lnSpc>
              <a:spcBef>
                <a:spcPts val="600"/>
              </a:spcBef>
              <a:spcAft>
                <a:spcPts val="1200"/>
              </a:spcAft>
              <a:buClr>
                <a:srgbClr val="0C68AC"/>
              </a:buClr>
              <a:buNone/>
              <a:defRPr sz="2000">
                <a:solidFill>
                  <a:schemeClr val="accent4">
                    <a:lumMod val="50000"/>
                  </a:schemeClr>
                </a:solidFill>
              </a:defRPr>
            </a:lvl1pPr>
            <a:lvl2pPr marL="342827" indent="0">
              <a:lnSpc>
                <a:spcPts val="1800"/>
              </a:lnSpc>
              <a:spcBef>
                <a:spcPts val="600"/>
              </a:spcBef>
              <a:spcAft>
                <a:spcPts val="1200"/>
              </a:spcAft>
              <a:buClr>
                <a:srgbClr val="0C68AC"/>
              </a:buClr>
              <a:buNone/>
              <a:defRPr sz="2000">
                <a:solidFill>
                  <a:schemeClr val="accent4">
                    <a:lumMod val="50000"/>
                  </a:schemeClr>
                </a:solidFill>
              </a:defRPr>
            </a:lvl2pPr>
            <a:lvl3pPr marL="685659" indent="0">
              <a:lnSpc>
                <a:spcPts val="1800"/>
              </a:lnSpc>
              <a:spcBef>
                <a:spcPts val="600"/>
              </a:spcBef>
              <a:spcAft>
                <a:spcPts val="1200"/>
              </a:spcAft>
              <a:buClr>
                <a:srgbClr val="0C68AC"/>
              </a:buClr>
              <a:buNone/>
              <a:defRPr sz="2000">
                <a:solidFill>
                  <a:schemeClr val="accent4">
                    <a:lumMod val="50000"/>
                  </a:schemeClr>
                </a:solidFill>
              </a:defRPr>
            </a:lvl3pPr>
            <a:lvl4pPr marL="1028488" indent="0">
              <a:lnSpc>
                <a:spcPts val="1800"/>
              </a:lnSpc>
              <a:spcBef>
                <a:spcPts val="600"/>
              </a:spcBef>
              <a:spcAft>
                <a:spcPts val="1200"/>
              </a:spcAft>
              <a:buClr>
                <a:srgbClr val="0C68AC"/>
              </a:buClr>
              <a:buNone/>
              <a:defRPr sz="2000">
                <a:solidFill>
                  <a:schemeClr val="accent4">
                    <a:lumMod val="50000"/>
                  </a:schemeClr>
                </a:solidFill>
              </a:defRPr>
            </a:lvl4pPr>
            <a:lvl5pPr marL="1371316" indent="0">
              <a:lnSpc>
                <a:spcPts val="1800"/>
              </a:lnSpc>
              <a:spcBef>
                <a:spcPts val="600"/>
              </a:spcBef>
              <a:spcAft>
                <a:spcPts val="1200"/>
              </a:spcAft>
              <a:buClr>
                <a:srgbClr val="0C68AC"/>
              </a:buClr>
              <a:buNone/>
              <a:defRPr sz="2000">
                <a:solidFill>
                  <a:schemeClr val="accent4">
                    <a:lumMod val="50000"/>
                  </a:schemeClr>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744560"/>
      </p:ext>
    </p:extLst>
  </p:cSld>
  <p:clrMapOvr>
    <a:masterClrMapping/>
  </p:clrMapOvr>
  <p:extLst>
    <p:ext uri="{DCECCB84-F9BA-43D5-87BE-67443E8EF086}">
      <p15:sldGuideLst xmlns:p15="http://schemas.microsoft.com/office/powerpoint/2012/main">
        <p15:guide id="1" orient="horz" pos="162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56632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4.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2"/>
          <p:cNvSpPr/>
          <p:nvPr/>
        </p:nvSpPr>
        <p:spPr>
          <a:xfrm>
            <a:off x="1451114" y="4118247"/>
            <a:ext cx="9869556" cy="2450115"/>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2000" b="1" spc="-1" dirty="0">
                <a:solidFill>
                  <a:srgbClr val="000000"/>
                </a:solidFill>
                <a:uFill>
                  <a:solidFill>
                    <a:srgbClr val="FFFFFF"/>
                  </a:solidFill>
                </a:uFill>
                <a:latin typeface="Arial"/>
                <a:ea typeface="DejaVu Sans"/>
              </a:rPr>
              <a:t>Dr. Mouhamadou Bamba SYLLA</a:t>
            </a:r>
            <a:r>
              <a:rPr lang="en-US" sz="2000" spc="-1" dirty="0">
                <a:solidFill>
                  <a:srgbClr val="000000"/>
                </a:solidFill>
                <a:uFill>
                  <a:solidFill>
                    <a:srgbClr val="FFFFFF"/>
                  </a:solidFill>
                </a:uFill>
                <a:latin typeface="Arial"/>
                <a:ea typeface="DejaVu Sans"/>
              </a:rPr>
              <a:t> (</a:t>
            </a:r>
            <a:r>
              <a:rPr lang="en-US" sz="2000" spc="-1" dirty="0">
                <a:solidFill>
                  <a:srgbClr val="0000FF"/>
                </a:solidFill>
                <a:uFill>
                  <a:solidFill>
                    <a:srgbClr val="FFFFFF"/>
                  </a:solidFill>
                </a:uFill>
                <a:latin typeface="Arial"/>
                <a:ea typeface="DejaVu Sans"/>
              </a:rPr>
              <a:t>sylla.bamba@aims.ac.rw) </a:t>
            </a:r>
          </a:p>
          <a:p>
            <a:pPr algn="ctr">
              <a:lnSpc>
                <a:spcPct val="100000"/>
              </a:lnSpc>
            </a:pPr>
            <a:r>
              <a:rPr lang="en-US" sz="2000" spc="-1" dirty="0">
                <a:uFill>
                  <a:solidFill>
                    <a:srgbClr val="FFFFFF"/>
                  </a:solidFill>
                </a:uFill>
                <a:latin typeface="Arial"/>
              </a:rPr>
              <a:t>Research chair, African Institute for Mathematical Sciences (AIMS) - Rwanda</a:t>
            </a:r>
          </a:p>
          <a:p>
            <a:pPr algn="ctr">
              <a:lnSpc>
                <a:spcPct val="100000"/>
              </a:lnSpc>
            </a:pPr>
            <a:r>
              <a:rPr lang="en-US" sz="2000" spc="-1" dirty="0">
                <a:uFill>
                  <a:solidFill>
                    <a:srgbClr val="FFFFFF"/>
                  </a:solidFill>
                </a:uFill>
                <a:latin typeface="Arial"/>
              </a:rPr>
              <a:t>Lead Author of IPCC AR6, WG1: Chapter 12</a:t>
            </a:r>
          </a:p>
          <a:p>
            <a:pPr algn="ctr">
              <a:lnSpc>
                <a:spcPct val="100000"/>
              </a:lnSpc>
            </a:pPr>
            <a:r>
              <a:rPr lang="en-US" sz="2000" spc="-1" dirty="0">
                <a:uFill>
                  <a:solidFill>
                    <a:srgbClr val="FFFFFF"/>
                  </a:solidFill>
                </a:uFill>
                <a:latin typeface="Arial"/>
              </a:rPr>
              <a:t>Contributing Author to IPCC AR6, WG1: Chapter 11 and Atlas</a:t>
            </a:r>
          </a:p>
          <a:p>
            <a:pPr algn="ctr">
              <a:lnSpc>
                <a:spcPct val="100000"/>
              </a:lnSpc>
            </a:pPr>
            <a:r>
              <a:rPr lang="en-US" sz="2000" spc="-1" dirty="0">
                <a:uFill>
                  <a:solidFill>
                    <a:srgbClr val="FFFFFF"/>
                  </a:solidFill>
                </a:uFill>
                <a:latin typeface="Arial"/>
              </a:rPr>
              <a:t>Contributing Author to IPCC AR6 WG2: Chapter 9</a:t>
            </a:r>
          </a:p>
          <a:p>
            <a:pPr algn="ctr">
              <a:lnSpc>
                <a:spcPct val="100000"/>
              </a:lnSpc>
            </a:pPr>
            <a:r>
              <a:rPr lang="en-US" sz="2000" spc="-1" dirty="0">
                <a:uFill>
                  <a:solidFill>
                    <a:srgbClr val="FFFFFF"/>
                  </a:solidFill>
                </a:uFill>
                <a:latin typeface="Arial"/>
              </a:rPr>
              <a:t>Contributing Author to the IPCC SR1.5: Chapter 3</a:t>
            </a:r>
            <a:endParaRPr lang="en-US" spc="-1" dirty="0">
              <a:solidFill>
                <a:srgbClr val="000000"/>
              </a:solidFill>
              <a:uFill>
                <a:solidFill>
                  <a:srgbClr val="FFFFFF"/>
                </a:solidFill>
              </a:uFill>
              <a:latin typeface="Arial"/>
            </a:endParaRPr>
          </a:p>
          <a:p>
            <a:pPr>
              <a:lnSpc>
                <a:spcPct val="100000"/>
              </a:lnSpc>
            </a:pPr>
            <a:r>
              <a:rPr lang="en-US" sz="1600" spc="-1" dirty="0">
                <a:solidFill>
                  <a:srgbClr val="000000"/>
                </a:solidFill>
                <a:uFill>
                  <a:solidFill>
                    <a:srgbClr val="FFFFFF"/>
                  </a:solidFill>
                </a:uFill>
                <a:latin typeface="Arial"/>
                <a:ea typeface="DejaVu Sans"/>
              </a:rPr>
              <a:t>       </a:t>
            </a:r>
            <a:endParaRPr lang="en-US" sz="1600" spc="-1" dirty="0">
              <a:solidFill>
                <a:srgbClr val="000000"/>
              </a:solidFill>
              <a:uFill>
                <a:solidFill>
                  <a:srgbClr val="FFFFFF"/>
                </a:solidFill>
              </a:uFill>
              <a:latin typeface="Arial"/>
            </a:endParaRPr>
          </a:p>
        </p:txBody>
      </p:sp>
      <p:sp>
        <p:nvSpPr>
          <p:cNvPr id="136" name="CustomShape 3"/>
          <p:cNvSpPr/>
          <p:nvPr/>
        </p:nvSpPr>
        <p:spPr>
          <a:xfrm>
            <a:off x="487019" y="1947820"/>
            <a:ext cx="11181520" cy="1481180"/>
          </a:xfrm>
          <a:prstGeom prst="rect">
            <a:avLst/>
          </a:prstGeom>
          <a:solidFill>
            <a:srgbClr val="FFFFFF"/>
          </a:solid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n-US" sz="4000" b="1" spc="-1" dirty="0">
                <a:solidFill>
                  <a:srgbClr val="062F96"/>
                </a:solidFill>
                <a:uFill>
                  <a:solidFill>
                    <a:srgbClr val="FFFFFF"/>
                  </a:solidFill>
                </a:uFill>
              </a:rPr>
              <a:t>Climate change information for impact and adaptation for Africa: state-of-the-art and gaps</a:t>
            </a:r>
            <a:endParaRPr lang="en-US" sz="2400" spc="-1" dirty="0">
              <a:solidFill>
                <a:srgbClr val="000000"/>
              </a:solidFill>
              <a:uFill>
                <a:solidFill>
                  <a:srgbClr val="FFFFFF"/>
                </a:solidFill>
              </a:uFill>
              <a:latin typeface="Arial"/>
            </a:endParaRPr>
          </a:p>
        </p:txBody>
      </p:sp>
      <p:grpSp>
        <p:nvGrpSpPr>
          <p:cNvPr id="13" name="Group 12">
            <a:extLst>
              <a:ext uri="{FF2B5EF4-FFF2-40B4-BE49-F238E27FC236}">
                <a16:creationId xmlns:a16="http://schemas.microsoft.com/office/drawing/2014/main" id="{402B7DB9-DE98-49A9-B8A4-273FA9EA8F3E}"/>
              </a:ext>
            </a:extLst>
          </p:cNvPr>
          <p:cNvGrpSpPr/>
          <p:nvPr/>
        </p:nvGrpSpPr>
        <p:grpSpPr>
          <a:xfrm>
            <a:off x="8935278" y="90857"/>
            <a:ext cx="3177211" cy="525369"/>
            <a:chOff x="9157031" y="416872"/>
            <a:chExt cx="2587063" cy="411333"/>
          </a:xfrm>
        </p:grpSpPr>
        <p:sp>
          <p:nvSpPr>
            <p:cNvPr id="14" name="Google Shape;126;p2">
              <a:extLst>
                <a:ext uri="{FF2B5EF4-FFF2-40B4-BE49-F238E27FC236}">
                  <a16:creationId xmlns:a16="http://schemas.microsoft.com/office/drawing/2014/main" id="{A328687D-1328-4D83-B97C-FADF3DCA911F}"/>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5" name="Google Shape;127;p2">
              <a:extLst>
                <a:ext uri="{FF2B5EF4-FFF2-40B4-BE49-F238E27FC236}">
                  <a16:creationId xmlns:a16="http://schemas.microsoft.com/office/drawing/2014/main" id="{43DCD5AB-CFD2-4576-B629-0CA76D9D4E78}"/>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6" name="Google Shape;128;p2">
              <a:extLst>
                <a:ext uri="{FF2B5EF4-FFF2-40B4-BE49-F238E27FC236}">
                  <a16:creationId xmlns:a16="http://schemas.microsoft.com/office/drawing/2014/main" id="{7392E863-E8D1-42AE-BB23-4FA4EBFBAB75}"/>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7" name="Google Shape;129;p2">
              <a:extLst>
                <a:ext uri="{FF2B5EF4-FFF2-40B4-BE49-F238E27FC236}">
                  <a16:creationId xmlns:a16="http://schemas.microsoft.com/office/drawing/2014/main" id="{F98F18F8-FDBC-4B10-88FB-27D36CECB58A}"/>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8" name="Google Shape;130;p2">
              <a:extLst>
                <a:ext uri="{FF2B5EF4-FFF2-40B4-BE49-F238E27FC236}">
                  <a16:creationId xmlns:a16="http://schemas.microsoft.com/office/drawing/2014/main" id="{CE5EBCBD-DAA0-497A-9386-8087992A5D00}"/>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9" name="Google Shape;131;p2">
              <a:extLst>
                <a:ext uri="{FF2B5EF4-FFF2-40B4-BE49-F238E27FC236}">
                  <a16:creationId xmlns:a16="http://schemas.microsoft.com/office/drawing/2014/main" id="{96E61DDC-E1BA-4EE7-A96C-FFCC997C147F}"/>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20" name="Google Shape;132;p2">
              <a:extLst>
                <a:ext uri="{FF2B5EF4-FFF2-40B4-BE49-F238E27FC236}">
                  <a16:creationId xmlns:a16="http://schemas.microsoft.com/office/drawing/2014/main" id="{8C0A66E4-96FD-4938-94DA-9DF512A73D0E}"/>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pic>
        <p:nvPicPr>
          <p:cNvPr id="5" name="Picture 4">
            <a:extLst>
              <a:ext uri="{FF2B5EF4-FFF2-40B4-BE49-F238E27FC236}">
                <a16:creationId xmlns:a16="http://schemas.microsoft.com/office/drawing/2014/main" id="{FEE707C5-AED7-4E7E-4F96-3C328BAD25DE}"/>
              </a:ext>
            </a:extLst>
          </p:cNvPr>
          <p:cNvPicPr>
            <a:picLocks noChangeAspect="1"/>
          </p:cNvPicPr>
          <p:nvPr/>
        </p:nvPicPr>
        <p:blipFill rotWithShape="1">
          <a:blip r:embed="rId4">
            <a:extLst>
              <a:ext uri="{28A0092B-C50C-407E-A947-70E740481C1C}">
                <a14:useLocalDpi xmlns:a14="http://schemas.microsoft.com/office/drawing/2010/main" val="0"/>
              </a:ext>
            </a:extLst>
          </a:blip>
          <a:srcRect l="4780" t="7878" r="3485" b="8187"/>
          <a:stretch/>
        </p:blipFill>
        <p:spPr>
          <a:xfrm>
            <a:off x="1" y="0"/>
            <a:ext cx="2749692" cy="103367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D8040F9-AA5E-4D3B-A309-D56FD80B4310}"/>
              </a:ext>
            </a:extLst>
          </p:cNvPr>
          <p:cNvGrpSpPr/>
          <p:nvPr/>
        </p:nvGrpSpPr>
        <p:grpSpPr>
          <a:xfrm>
            <a:off x="9519120" y="60733"/>
            <a:ext cx="2587063" cy="411333"/>
            <a:chOff x="9157031" y="416872"/>
            <a:chExt cx="2587063" cy="411333"/>
          </a:xfrm>
        </p:grpSpPr>
        <p:sp>
          <p:nvSpPr>
            <p:cNvPr id="10" name="Google Shape;126;p2">
              <a:extLst>
                <a:ext uri="{FF2B5EF4-FFF2-40B4-BE49-F238E27FC236}">
                  <a16:creationId xmlns:a16="http://schemas.microsoft.com/office/drawing/2014/main" id="{EF6D6481-9737-4E76-868D-EA51D8FAA8F1}"/>
                </a:ext>
              </a:extLst>
            </p:cNvPr>
            <p:cNvSpPr/>
            <p:nvPr/>
          </p:nvSpPr>
          <p:spPr>
            <a:xfrm>
              <a:off x="10629851" y="500603"/>
              <a:ext cx="1114243" cy="24038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1" name="Google Shape;127;p2">
              <a:extLst>
                <a:ext uri="{FF2B5EF4-FFF2-40B4-BE49-F238E27FC236}">
                  <a16:creationId xmlns:a16="http://schemas.microsoft.com/office/drawing/2014/main" id="{64DE2DAC-7BFD-427F-981D-2F7531A999C4}"/>
                </a:ext>
              </a:extLst>
            </p:cNvPr>
            <p:cNvSpPr/>
            <p:nvPr/>
          </p:nvSpPr>
          <p:spPr>
            <a:xfrm>
              <a:off x="9157031" y="416872"/>
              <a:ext cx="412851" cy="4113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2" name="Google Shape;128;p2">
              <a:extLst>
                <a:ext uri="{FF2B5EF4-FFF2-40B4-BE49-F238E27FC236}">
                  <a16:creationId xmlns:a16="http://schemas.microsoft.com/office/drawing/2014/main" id="{BB522282-B4CE-40AC-944B-A7D502E9F9CC}"/>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3" name="Google Shape;129;p2">
              <a:extLst>
                <a:ext uri="{FF2B5EF4-FFF2-40B4-BE49-F238E27FC236}">
                  <a16:creationId xmlns:a16="http://schemas.microsoft.com/office/drawing/2014/main" id="{6E01F220-DB8C-4FF5-8C40-9472914B102F}"/>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4" name="Google Shape;130;p2">
              <a:extLst>
                <a:ext uri="{FF2B5EF4-FFF2-40B4-BE49-F238E27FC236}">
                  <a16:creationId xmlns:a16="http://schemas.microsoft.com/office/drawing/2014/main" id="{19DECC09-CFD2-4416-B079-B8F8AD50536D}"/>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5" name="Google Shape;131;p2">
              <a:extLst>
                <a:ext uri="{FF2B5EF4-FFF2-40B4-BE49-F238E27FC236}">
                  <a16:creationId xmlns:a16="http://schemas.microsoft.com/office/drawing/2014/main" id="{57BE28FD-BD90-472C-A4FF-5D2B751AD332}"/>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6" name="Google Shape;132;p2">
              <a:extLst>
                <a:ext uri="{FF2B5EF4-FFF2-40B4-BE49-F238E27FC236}">
                  <a16:creationId xmlns:a16="http://schemas.microsoft.com/office/drawing/2014/main" id="{860A3080-FA78-4D4F-B285-06572C89F67D}"/>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19" name="CustomShape 5">
            <a:extLst>
              <a:ext uri="{FF2B5EF4-FFF2-40B4-BE49-F238E27FC236}">
                <a16:creationId xmlns:a16="http://schemas.microsoft.com/office/drawing/2014/main" id="{7CD034CA-379F-AFB2-47E6-81253483F806}"/>
              </a:ext>
            </a:extLst>
          </p:cNvPr>
          <p:cNvSpPr/>
          <p:nvPr/>
        </p:nvSpPr>
        <p:spPr>
          <a:xfrm>
            <a:off x="129207" y="950369"/>
            <a:ext cx="3766932" cy="4251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Blip>
                <a:blip r:embed="rId5"/>
              </a:buBlip>
            </a:pPr>
            <a:r>
              <a:rPr lang="en-US" sz="2400" b="1" spc="-1" dirty="0">
                <a:solidFill>
                  <a:srgbClr val="000000"/>
                </a:solidFill>
                <a:uFill>
                  <a:solidFill>
                    <a:srgbClr val="FFFFFF"/>
                  </a:solidFill>
                </a:uFill>
                <a:latin typeface="Arial"/>
                <a:ea typeface="MS PGothic"/>
              </a:rPr>
              <a:t> </a:t>
            </a:r>
            <a:r>
              <a:rPr lang="en-US" sz="2400" dirty="0"/>
              <a:t>CMIP6: GCMs and ESMs</a:t>
            </a:r>
            <a:endParaRPr lang="en-US" sz="2400" spc="-1" dirty="0">
              <a:solidFill>
                <a:srgbClr val="000000"/>
              </a:solidFill>
              <a:uFill>
                <a:solidFill>
                  <a:srgbClr val="FFFFFF"/>
                </a:solidFill>
              </a:uFill>
              <a:latin typeface="Arial"/>
            </a:endParaRPr>
          </a:p>
        </p:txBody>
      </p:sp>
      <p:pic>
        <p:nvPicPr>
          <p:cNvPr id="7" name="Picture 6">
            <a:extLst>
              <a:ext uri="{FF2B5EF4-FFF2-40B4-BE49-F238E27FC236}">
                <a16:creationId xmlns:a16="http://schemas.microsoft.com/office/drawing/2014/main" id="{98D3B943-D732-061D-ED6D-7DC143F611F9}"/>
              </a:ext>
            </a:extLst>
          </p:cNvPr>
          <p:cNvPicPr>
            <a:picLocks noChangeAspect="1"/>
          </p:cNvPicPr>
          <p:nvPr/>
        </p:nvPicPr>
        <p:blipFill>
          <a:blip r:embed="rId6"/>
          <a:stretch>
            <a:fillRect/>
          </a:stretch>
        </p:blipFill>
        <p:spPr>
          <a:xfrm>
            <a:off x="6638281" y="544253"/>
            <a:ext cx="5278733" cy="6253014"/>
          </a:xfrm>
          <a:prstGeom prst="rect">
            <a:avLst/>
          </a:prstGeom>
        </p:spPr>
      </p:pic>
      <p:sp>
        <p:nvSpPr>
          <p:cNvPr id="8" name="TextBox 7">
            <a:extLst>
              <a:ext uri="{FF2B5EF4-FFF2-40B4-BE49-F238E27FC236}">
                <a16:creationId xmlns:a16="http://schemas.microsoft.com/office/drawing/2014/main" id="{976BADAF-699F-D53E-C5C5-DDC2225289D7}"/>
              </a:ext>
            </a:extLst>
          </p:cNvPr>
          <p:cNvSpPr txBox="1"/>
          <p:nvPr/>
        </p:nvSpPr>
        <p:spPr>
          <a:xfrm>
            <a:off x="167909" y="1440517"/>
            <a:ext cx="5928091" cy="2092881"/>
          </a:xfrm>
          <a:prstGeom prst="rect">
            <a:avLst/>
          </a:prstGeom>
          <a:noFill/>
        </p:spPr>
        <p:txBody>
          <a:bodyPr wrap="square" rtlCol="0">
            <a:spAutoFit/>
          </a:bodyPr>
          <a:lstStyle/>
          <a:p>
            <a:pPr marL="342900" indent="-342900">
              <a:spcBef>
                <a:spcPts val="1200"/>
              </a:spcBef>
              <a:spcAft>
                <a:spcPts val="600"/>
              </a:spcAft>
              <a:buFontTx/>
              <a:buChar char="-"/>
            </a:pPr>
            <a:r>
              <a:rPr lang="en-US" sz="2000" dirty="0">
                <a:latin typeface="Arial" panose="020B0604020202020204" pitchFamily="34" charset="0"/>
                <a:cs typeface="Arial" panose="020B0604020202020204" pitchFamily="34" charset="0"/>
              </a:rPr>
              <a:t>For climate change studies: Historical, ScenarioMIP, HighResMIP</a:t>
            </a:r>
          </a:p>
          <a:p>
            <a:pPr marL="342900" indent="-342900">
              <a:spcBef>
                <a:spcPts val="1200"/>
              </a:spcBef>
              <a:spcAft>
                <a:spcPts val="600"/>
              </a:spcAft>
              <a:buFontTx/>
              <a:buChar char="-"/>
            </a:pPr>
            <a:r>
              <a:rPr lang="en-US" sz="2000" dirty="0">
                <a:latin typeface="Arial" panose="020B0604020202020204" pitchFamily="34" charset="0"/>
                <a:cs typeface="Arial" panose="020B0604020202020204" pitchFamily="34" charset="0"/>
              </a:rPr>
              <a:t>More than 30 GCMs/ESMs have made available daily data</a:t>
            </a:r>
          </a:p>
          <a:p>
            <a:pPr marL="342900" indent="-342900">
              <a:spcBef>
                <a:spcPts val="1200"/>
              </a:spcBef>
              <a:spcAft>
                <a:spcPts val="600"/>
              </a:spcAft>
              <a:buFontTx/>
              <a:buChar char="-"/>
            </a:pPr>
            <a:r>
              <a:rPr lang="en-US" sz="2000" dirty="0">
                <a:latin typeface="Arial" panose="020B0604020202020204" pitchFamily="34" charset="0"/>
                <a:cs typeface="Arial" panose="020B0604020202020204" pitchFamily="34" charset="0"/>
              </a:rPr>
              <a:t>SSP1-2.6; SSP2-4.5; SSP5-8.5</a:t>
            </a:r>
          </a:p>
        </p:txBody>
      </p:sp>
      <p:sp>
        <p:nvSpPr>
          <p:cNvPr id="22" name="CustomShape 5">
            <a:extLst>
              <a:ext uri="{FF2B5EF4-FFF2-40B4-BE49-F238E27FC236}">
                <a16:creationId xmlns:a16="http://schemas.microsoft.com/office/drawing/2014/main" id="{7B9669AB-C862-386B-CC28-834899DD329B}"/>
              </a:ext>
            </a:extLst>
          </p:cNvPr>
          <p:cNvSpPr/>
          <p:nvPr/>
        </p:nvSpPr>
        <p:spPr>
          <a:xfrm>
            <a:off x="129207" y="3590153"/>
            <a:ext cx="2664743" cy="4251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Blip>
                <a:blip r:embed="rId5"/>
              </a:buBlip>
            </a:pPr>
            <a:r>
              <a:rPr lang="en-US" sz="2400" b="1" spc="-1" dirty="0">
                <a:solidFill>
                  <a:srgbClr val="000000"/>
                </a:solidFill>
                <a:uFill>
                  <a:solidFill>
                    <a:srgbClr val="FFFFFF"/>
                  </a:solidFill>
                </a:uFill>
                <a:latin typeface="Arial"/>
                <a:ea typeface="MS PGothic"/>
              </a:rPr>
              <a:t> </a:t>
            </a:r>
            <a:r>
              <a:rPr lang="en-US" sz="2400" dirty="0"/>
              <a:t>CORDEX: RCMs</a:t>
            </a:r>
            <a:endParaRPr lang="en-US" sz="2400" spc="-1" dirty="0">
              <a:solidFill>
                <a:srgbClr val="000000"/>
              </a:solidFill>
              <a:uFill>
                <a:solidFill>
                  <a:srgbClr val="FFFFFF"/>
                </a:solidFill>
              </a:uFill>
              <a:latin typeface="Arial"/>
            </a:endParaRPr>
          </a:p>
        </p:txBody>
      </p:sp>
      <p:sp>
        <p:nvSpPr>
          <p:cNvPr id="23" name="TextBox 22">
            <a:extLst>
              <a:ext uri="{FF2B5EF4-FFF2-40B4-BE49-F238E27FC236}">
                <a16:creationId xmlns:a16="http://schemas.microsoft.com/office/drawing/2014/main" id="{AC47E2EF-2BC1-D23E-AEB6-7D7597FD2D09}"/>
              </a:ext>
            </a:extLst>
          </p:cNvPr>
          <p:cNvSpPr txBox="1"/>
          <p:nvPr/>
        </p:nvSpPr>
        <p:spPr>
          <a:xfrm>
            <a:off x="188048" y="4128823"/>
            <a:ext cx="6311350" cy="1785104"/>
          </a:xfrm>
          <a:prstGeom prst="rect">
            <a:avLst/>
          </a:prstGeom>
          <a:noFill/>
        </p:spPr>
        <p:txBody>
          <a:bodyPr wrap="square" rtlCol="0">
            <a:spAutoFit/>
          </a:bodyPr>
          <a:lstStyle/>
          <a:p>
            <a:pPr marL="342900" indent="-342900">
              <a:spcBef>
                <a:spcPts val="1200"/>
              </a:spcBef>
              <a:spcAft>
                <a:spcPts val="600"/>
              </a:spcAft>
              <a:buFontTx/>
              <a:buChar char="-"/>
            </a:pPr>
            <a:r>
              <a:rPr lang="en-US" sz="2000" dirty="0">
                <a:latin typeface="Arial" panose="020B0604020202020204" pitchFamily="34" charset="0"/>
                <a:cs typeface="Arial" panose="020B0604020202020204" pitchFamily="34" charset="0"/>
              </a:rPr>
              <a:t>For climate change studies: Evaluation, Historical and Projections – Downscaling CMIP5</a:t>
            </a:r>
          </a:p>
          <a:p>
            <a:pPr marL="342900" indent="-342900">
              <a:spcBef>
                <a:spcPts val="1200"/>
              </a:spcBef>
              <a:spcAft>
                <a:spcPts val="600"/>
              </a:spcAft>
              <a:buFontTx/>
              <a:buChar char="-"/>
            </a:pPr>
            <a:r>
              <a:rPr lang="en-US" sz="2000" dirty="0">
                <a:latin typeface="Arial" panose="020B0604020202020204" pitchFamily="34" charset="0"/>
                <a:cs typeface="Arial" panose="020B0604020202020204" pitchFamily="34" charset="0"/>
              </a:rPr>
              <a:t>More than 20 RCMs experiments available</a:t>
            </a:r>
          </a:p>
          <a:p>
            <a:pPr marL="342900" indent="-342900">
              <a:spcBef>
                <a:spcPts val="1200"/>
              </a:spcBef>
              <a:spcAft>
                <a:spcPts val="600"/>
              </a:spcAft>
              <a:buFontTx/>
              <a:buChar char="-"/>
            </a:pPr>
            <a:r>
              <a:rPr lang="en-US" sz="2000" dirty="0">
                <a:latin typeface="Arial" panose="020B0604020202020204" pitchFamily="34" charset="0"/>
                <a:cs typeface="Arial" panose="020B0604020202020204" pitchFamily="34" charset="0"/>
              </a:rPr>
              <a:t>RCP4.5, RCP8.5</a:t>
            </a:r>
          </a:p>
        </p:txBody>
      </p:sp>
      <p:sp>
        <p:nvSpPr>
          <p:cNvPr id="24" name="CustomShape 5">
            <a:extLst>
              <a:ext uri="{FF2B5EF4-FFF2-40B4-BE49-F238E27FC236}">
                <a16:creationId xmlns:a16="http://schemas.microsoft.com/office/drawing/2014/main" id="{B4CECD47-4652-AA1C-BB87-5BA1C59AE53B}"/>
              </a:ext>
            </a:extLst>
          </p:cNvPr>
          <p:cNvSpPr/>
          <p:nvPr/>
        </p:nvSpPr>
        <p:spPr>
          <a:xfrm>
            <a:off x="167909" y="6147086"/>
            <a:ext cx="6311350" cy="4251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Blip>
                <a:blip r:embed="rId5"/>
              </a:buBlip>
            </a:pPr>
            <a:r>
              <a:rPr lang="en-US" sz="2400" b="1" spc="-1" dirty="0">
                <a:solidFill>
                  <a:srgbClr val="000000"/>
                </a:solidFill>
                <a:uFill>
                  <a:solidFill>
                    <a:srgbClr val="FFFFFF"/>
                  </a:solidFill>
                </a:uFill>
                <a:latin typeface="Arial"/>
                <a:ea typeface="MS PGothic"/>
              </a:rPr>
              <a:t> </a:t>
            </a:r>
            <a:r>
              <a:rPr lang="en-US" sz="2400" dirty="0"/>
              <a:t>CORDEX2: Downscaling CMIP6?</a:t>
            </a:r>
            <a:endParaRPr lang="en-US" sz="2400" spc="-1" dirty="0">
              <a:solidFill>
                <a:srgbClr val="000000"/>
              </a:solidFill>
              <a:uFill>
                <a:solidFill>
                  <a:srgbClr val="FFFFFF"/>
                </a:solidFill>
              </a:uFill>
              <a:latin typeface="Arial"/>
            </a:endParaRPr>
          </a:p>
        </p:txBody>
      </p:sp>
      <p:sp>
        <p:nvSpPr>
          <p:cNvPr id="3" name="CustomShape 1">
            <a:extLst>
              <a:ext uri="{FF2B5EF4-FFF2-40B4-BE49-F238E27FC236}">
                <a16:creationId xmlns:a16="http://schemas.microsoft.com/office/drawing/2014/main" id="{1D7C54B8-B212-5A29-942B-30166606CD17}"/>
              </a:ext>
            </a:extLst>
          </p:cNvPr>
          <p:cNvSpPr/>
          <p:nvPr/>
        </p:nvSpPr>
        <p:spPr>
          <a:xfrm>
            <a:off x="3343723" y="0"/>
            <a:ext cx="5340085"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III/ Tools: Climate Models</a:t>
            </a:r>
            <a:endParaRPr lang="en-US" spc="-1" dirty="0">
              <a:solidFill>
                <a:srgbClr val="000000"/>
              </a:solidFill>
              <a:uFill>
                <a:solidFill>
                  <a:srgbClr val="FFFFFF"/>
                </a:solidFill>
              </a:uFill>
              <a:latin typeface="Arial"/>
            </a:endParaRPr>
          </a:p>
        </p:txBody>
      </p:sp>
      <p:pic>
        <p:nvPicPr>
          <p:cNvPr id="4" name="Picture 3">
            <a:extLst>
              <a:ext uri="{FF2B5EF4-FFF2-40B4-BE49-F238E27FC236}">
                <a16:creationId xmlns:a16="http://schemas.microsoft.com/office/drawing/2014/main" id="{49E25090-25B8-5076-C1BC-6AAE43BC34E9}"/>
              </a:ext>
            </a:extLst>
          </p:cNvPr>
          <p:cNvPicPr>
            <a:picLocks noChangeAspect="1"/>
          </p:cNvPicPr>
          <p:nvPr/>
        </p:nvPicPr>
        <p:blipFill rotWithShape="1">
          <a:blip r:embed="rId7">
            <a:extLst>
              <a:ext uri="{28A0092B-C50C-407E-A947-70E740481C1C}">
                <a14:useLocalDpi xmlns:a14="http://schemas.microsoft.com/office/drawing/2010/main" val="0"/>
              </a:ext>
            </a:extLst>
          </a:blip>
          <a:srcRect l="4780" t="7878" r="3485" b="8187"/>
          <a:stretch/>
        </p:blipFill>
        <p:spPr>
          <a:xfrm>
            <a:off x="1" y="1"/>
            <a:ext cx="2413238" cy="797879"/>
          </a:xfrm>
          <a:prstGeom prst="rect">
            <a:avLst/>
          </a:prstGeom>
        </p:spPr>
      </p:pic>
    </p:spTree>
    <p:extLst>
      <p:ext uri="{BB962C8B-B14F-4D97-AF65-F5344CB8AC3E}">
        <p14:creationId xmlns:p14="http://schemas.microsoft.com/office/powerpoint/2010/main" val="2919359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93A75805-8EBD-1359-32F3-92F4E0573292}"/>
              </a:ext>
            </a:extLst>
          </p:cNvPr>
          <p:cNvSpPr/>
          <p:nvPr/>
        </p:nvSpPr>
        <p:spPr>
          <a:xfrm>
            <a:off x="4137992" y="0"/>
            <a:ext cx="4002156"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III/ State-of-the-Art </a:t>
            </a:r>
            <a:endParaRPr lang="en-US" spc="-1" dirty="0">
              <a:solidFill>
                <a:srgbClr val="000000"/>
              </a:solidFill>
              <a:uFill>
                <a:solidFill>
                  <a:srgbClr val="FFFFFF"/>
                </a:solidFill>
              </a:uFill>
              <a:latin typeface="Arial"/>
            </a:endParaRPr>
          </a:p>
        </p:txBody>
      </p:sp>
      <p:grpSp>
        <p:nvGrpSpPr>
          <p:cNvPr id="3" name="Group 2">
            <a:extLst>
              <a:ext uri="{FF2B5EF4-FFF2-40B4-BE49-F238E27FC236}">
                <a16:creationId xmlns:a16="http://schemas.microsoft.com/office/drawing/2014/main" id="{1773631D-CC84-1C40-5579-5F517F98E341}"/>
              </a:ext>
            </a:extLst>
          </p:cNvPr>
          <p:cNvGrpSpPr/>
          <p:nvPr/>
        </p:nvGrpSpPr>
        <p:grpSpPr>
          <a:xfrm>
            <a:off x="9519120" y="60733"/>
            <a:ext cx="2587063" cy="411333"/>
            <a:chOff x="9157031" y="416872"/>
            <a:chExt cx="2587063" cy="411333"/>
          </a:xfrm>
        </p:grpSpPr>
        <p:sp>
          <p:nvSpPr>
            <p:cNvPr id="4" name="Google Shape;126;p2">
              <a:extLst>
                <a:ext uri="{FF2B5EF4-FFF2-40B4-BE49-F238E27FC236}">
                  <a16:creationId xmlns:a16="http://schemas.microsoft.com/office/drawing/2014/main" id="{5326ADD0-3128-4574-B0B5-56180F4E6695}"/>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7;p2">
              <a:extLst>
                <a:ext uri="{FF2B5EF4-FFF2-40B4-BE49-F238E27FC236}">
                  <a16:creationId xmlns:a16="http://schemas.microsoft.com/office/drawing/2014/main" id="{ADA4250A-D8E4-F4BA-BA31-B524E6DFBBC2}"/>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84A15BBB-4F6F-1AAB-CCA5-06C887A07C60}"/>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4D4E4FC3-B9A4-D36B-8BF4-6EE38F281E2F}"/>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0;p2">
              <a:extLst>
                <a:ext uri="{FF2B5EF4-FFF2-40B4-BE49-F238E27FC236}">
                  <a16:creationId xmlns:a16="http://schemas.microsoft.com/office/drawing/2014/main" id="{0D7943FB-D207-B276-DC63-B466ABD9C60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1;p2">
              <a:extLst>
                <a:ext uri="{FF2B5EF4-FFF2-40B4-BE49-F238E27FC236}">
                  <a16:creationId xmlns:a16="http://schemas.microsoft.com/office/drawing/2014/main" id="{5EF90A03-FB0E-9977-554A-7232C7A0A4AD}"/>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32;p2">
              <a:extLst>
                <a:ext uri="{FF2B5EF4-FFF2-40B4-BE49-F238E27FC236}">
                  <a16:creationId xmlns:a16="http://schemas.microsoft.com/office/drawing/2014/main" id="{6C4E9E85-4DDE-8ECA-E2F6-641A9E59E93F}"/>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pic>
        <p:nvPicPr>
          <p:cNvPr id="11" name="Picture 10">
            <a:extLst>
              <a:ext uri="{FF2B5EF4-FFF2-40B4-BE49-F238E27FC236}">
                <a16:creationId xmlns:a16="http://schemas.microsoft.com/office/drawing/2014/main" id="{2B4974D0-DB41-373B-A60F-EB6C1231F942}"/>
              </a:ext>
            </a:extLst>
          </p:cNvPr>
          <p:cNvPicPr>
            <a:picLocks noChangeAspect="1"/>
          </p:cNvPicPr>
          <p:nvPr/>
        </p:nvPicPr>
        <p:blipFill>
          <a:blip r:embed="rId4"/>
          <a:stretch>
            <a:fillRect/>
          </a:stretch>
        </p:blipFill>
        <p:spPr>
          <a:xfrm>
            <a:off x="848102" y="1772224"/>
            <a:ext cx="10581935" cy="4214609"/>
          </a:xfrm>
          <a:prstGeom prst="rect">
            <a:avLst/>
          </a:prstGeom>
        </p:spPr>
      </p:pic>
      <p:sp>
        <p:nvSpPr>
          <p:cNvPr id="12" name="CustomShape 2">
            <a:extLst>
              <a:ext uri="{FF2B5EF4-FFF2-40B4-BE49-F238E27FC236}">
                <a16:creationId xmlns:a16="http://schemas.microsoft.com/office/drawing/2014/main" id="{81E2AA31-7381-92A6-7D4C-B0703A9889A5}"/>
              </a:ext>
            </a:extLst>
          </p:cNvPr>
          <p:cNvSpPr/>
          <p:nvPr/>
        </p:nvSpPr>
        <p:spPr>
          <a:xfrm>
            <a:off x="132522" y="865935"/>
            <a:ext cx="5652052"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Clr>
                <a:srgbClr val="250DD7"/>
              </a:buClr>
              <a:buFont typeface="Wingdings" charset="2"/>
              <a:buChar char=""/>
            </a:pPr>
            <a:r>
              <a:rPr lang="en-US" sz="2400" b="1" spc="-1" dirty="0">
                <a:solidFill>
                  <a:srgbClr val="250DD7"/>
                </a:solidFill>
                <a:uFill>
                  <a:solidFill>
                    <a:srgbClr val="FFFFFF"/>
                  </a:solidFill>
                </a:uFill>
                <a:latin typeface="Arial"/>
                <a:ea typeface="DejaVu Sans"/>
              </a:rPr>
              <a:t> Climate change vs Global warming     </a:t>
            </a:r>
            <a:endParaRPr lang="en-US" spc="-1" dirty="0">
              <a:solidFill>
                <a:srgbClr val="000000"/>
              </a:solidFill>
              <a:uFill>
                <a:solidFill>
                  <a:srgbClr val="FFFFFF"/>
                </a:solidFill>
              </a:uFill>
              <a:latin typeface="Arial"/>
            </a:endParaRPr>
          </a:p>
        </p:txBody>
      </p:sp>
      <p:sp>
        <p:nvSpPr>
          <p:cNvPr id="13" name="TextBox 12">
            <a:extLst>
              <a:ext uri="{FF2B5EF4-FFF2-40B4-BE49-F238E27FC236}">
                <a16:creationId xmlns:a16="http://schemas.microsoft.com/office/drawing/2014/main" id="{F93310E6-1D65-6143-C0DB-C1645CB0710A}"/>
              </a:ext>
            </a:extLst>
          </p:cNvPr>
          <p:cNvSpPr txBox="1"/>
          <p:nvPr/>
        </p:nvSpPr>
        <p:spPr>
          <a:xfrm>
            <a:off x="622814" y="5926099"/>
            <a:ext cx="11131826"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Human influence has warmed the climate at a rate that is unprecedented in at least the last 2000 years</a:t>
            </a:r>
            <a:endParaRPr lang="fr-FR" sz="24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5D3FC04-B0C5-DA19-2429-FE1204C580BF}"/>
              </a:ext>
            </a:extLst>
          </p:cNvPr>
          <p:cNvSpPr txBox="1"/>
          <p:nvPr/>
        </p:nvSpPr>
        <p:spPr>
          <a:xfrm>
            <a:off x="8265269" y="1314325"/>
            <a:ext cx="204698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IPCC WG1, 2021</a:t>
            </a:r>
          </a:p>
        </p:txBody>
      </p:sp>
      <p:pic>
        <p:nvPicPr>
          <p:cNvPr id="15" name="Picture 14">
            <a:extLst>
              <a:ext uri="{FF2B5EF4-FFF2-40B4-BE49-F238E27FC236}">
                <a16:creationId xmlns:a16="http://schemas.microsoft.com/office/drawing/2014/main" id="{150062A4-630A-44BD-A9F2-793982991594}"/>
              </a:ext>
            </a:extLst>
          </p:cNvPr>
          <p:cNvPicPr>
            <a:picLocks noChangeAspect="1"/>
          </p:cNvPicPr>
          <p:nvPr/>
        </p:nvPicPr>
        <p:blipFill rotWithShape="1">
          <a:blip r:embed="rId5">
            <a:extLst>
              <a:ext uri="{28A0092B-C50C-407E-A947-70E740481C1C}">
                <a14:useLocalDpi xmlns:a14="http://schemas.microsoft.com/office/drawing/2010/main" val="0"/>
              </a:ext>
            </a:extLst>
          </a:blip>
          <a:srcRect l="4780" t="7878" r="3485" b="8187"/>
          <a:stretch/>
        </p:blipFill>
        <p:spPr>
          <a:xfrm>
            <a:off x="1" y="1"/>
            <a:ext cx="2413238" cy="797879"/>
          </a:xfrm>
          <a:prstGeom prst="rect">
            <a:avLst/>
          </a:prstGeom>
        </p:spPr>
      </p:pic>
    </p:spTree>
    <p:extLst>
      <p:ext uri="{BB962C8B-B14F-4D97-AF65-F5344CB8AC3E}">
        <p14:creationId xmlns:p14="http://schemas.microsoft.com/office/powerpoint/2010/main" val="337312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0E207B2-4562-534C-BB13-F0BCC3778D5E}"/>
              </a:ext>
            </a:extLst>
          </p:cNvPr>
          <p:cNvPicPr>
            <a:picLocks noChangeAspect="1"/>
          </p:cNvPicPr>
          <p:nvPr/>
        </p:nvPicPr>
        <p:blipFill rotWithShape="1">
          <a:blip r:embed="rId3"/>
          <a:srcRect r="375" b="87415"/>
          <a:stretch/>
        </p:blipFill>
        <p:spPr>
          <a:xfrm>
            <a:off x="592183" y="858437"/>
            <a:ext cx="8614760" cy="733848"/>
          </a:xfrm>
          <a:prstGeom prst="rect">
            <a:avLst/>
          </a:prstGeom>
        </p:spPr>
      </p:pic>
      <p:pic>
        <p:nvPicPr>
          <p:cNvPr id="3" name="Picture 2">
            <a:extLst>
              <a:ext uri="{FF2B5EF4-FFF2-40B4-BE49-F238E27FC236}">
                <a16:creationId xmlns:a16="http://schemas.microsoft.com/office/drawing/2014/main" id="{DC1954E1-F8C3-6C49-BF5F-B9AC6A95A38E}"/>
              </a:ext>
            </a:extLst>
          </p:cNvPr>
          <p:cNvPicPr>
            <a:picLocks noChangeAspect="1"/>
          </p:cNvPicPr>
          <p:nvPr/>
        </p:nvPicPr>
        <p:blipFill>
          <a:blip r:embed="rId4"/>
          <a:stretch>
            <a:fillRect/>
          </a:stretch>
        </p:blipFill>
        <p:spPr>
          <a:xfrm>
            <a:off x="4513609" y="1512520"/>
            <a:ext cx="7086209" cy="4281821"/>
          </a:xfrm>
          <a:prstGeom prst="rect">
            <a:avLst/>
          </a:prstGeom>
        </p:spPr>
      </p:pic>
      <p:sp>
        <p:nvSpPr>
          <p:cNvPr id="8" name="Rectangle 7">
            <a:extLst>
              <a:ext uri="{FF2B5EF4-FFF2-40B4-BE49-F238E27FC236}">
                <a16:creationId xmlns:a16="http://schemas.microsoft.com/office/drawing/2014/main" id="{644FA7CF-0B64-C342-95C9-37FB57374490}"/>
              </a:ext>
            </a:extLst>
          </p:cNvPr>
          <p:cNvSpPr/>
          <p:nvPr/>
        </p:nvSpPr>
        <p:spPr>
          <a:xfrm>
            <a:off x="9091749" y="4208019"/>
            <a:ext cx="206508" cy="2856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sz="2400"/>
          </a:p>
        </p:txBody>
      </p:sp>
      <p:sp>
        <p:nvSpPr>
          <p:cNvPr id="9" name="TextBox 8">
            <a:extLst>
              <a:ext uri="{FF2B5EF4-FFF2-40B4-BE49-F238E27FC236}">
                <a16:creationId xmlns:a16="http://schemas.microsoft.com/office/drawing/2014/main" id="{7C474762-8093-0C49-82E9-860CEA05729E}"/>
              </a:ext>
            </a:extLst>
          </p:cNvPr>
          <p:cNvSpPr txBox="1"/>
          <p:nvPr/>
        </p:nvSpPr>
        <p:spPr>
          <a:xfrm>
            <a:off x="9774326" y="4851896"/>
            <a:ext cx="405880" cy="215444"/>
          </a:xfrm>
          <a:prstGeom prst="rect">
            <a:avLst/>
          </a:prstGeom>
          <a:noFill/>
        </p:spPr>
        <p:txBody>
          <a:bodyPr wrap="none" rtlCol="0">
            <a:spAutoFit/>
          </a:bodyPr>
          <a:lstStyle/>
          <a:p>
            <a:r>
              <a:rPr lang="en-CH" sz="800" dirty="0">
                <a:solidFill>
                  <a:srgbClr val="6F3A35"/>
                </a:solidFill>
              </a:rPr>
              <a:t>+CAR</a:t>
            </a:r>
          </a:p>
        </p:txBody>
      </p:sp>
      <p:sp>
        <p:nvSpPr>
          <p:cNvPr id="4" name="Rectangle 3">
            <a:extLst>
              <a:ext uri="{FF2B5EF4-FFF2-40B4-BE49-F238E27FC236}">
                <a16:creationId xmlns:a16="http://schemas.microsoft.com/office/drawing/2014/main" id="{90B076C6-4993-4EDB-8571-3EEEEA26828F}"/>
              </a:ext>
            </a:extLst>
          </p:cNvPr>
          <p:cNvSpPr/>
          <p:nvPr/>
        </p:nvSpPr>
        <p:spPr>
          <a:xfrm>
            <a:off x="592183" y="5789257"/>
            <a:ext cx="9182144" cy="830997"/>
          </a:xfrm>
          <a:prstGeom prst="rect">
            <a:avLst/>
          </a:prstGeom>
        </p:spPr>
        <p:txBody>
          <a:bodyPr wrap="square">
            <a:spAutoFit/>
          </a:bodyPr>
          <a:lstStyle/>
          <a:p>
            <a:r>
              <a:rPr lang="en-US" sz="2400" dirty="0"/>
              <a:t>Every additional 0.5°C of global warming causes clearly discernible increases (</a:t>
            </a:r>
            <a:r>
              <a:rPr lang="en-US" sz="2400" i="1" dirty="0"/>
              <a:t>high confidence)</a:t>
            </a:r>
            <a:endParaRPr lang="en-CA" sz="2400" dirty="0"/>
          </a:p>
        </p:txBody>
      </p:sp>
      <p:sp>
        <p:nvSpPr>
          <p:cNvPr id="14" name="TextBox 13">
            <a:extLst>
              <a:ext uri="{FF2B5EF4-FFF2-40B4-BE49-F238E27FC236}">
                <a16:creationId xmlns:a16="http://schemas.microsoft.com/office/drawing/2014/main" id="{2C2FB9ED-3D6F-4214-BED2-AC9F181FEB39}"/>
              </a:ext>
            </a:extLst>
          </p:cNvPr>
          <p:cNvSpPr txBox="1"/>
          <p:nvPr/>
        </p:nvSpPr>
        <p:spPr>
          <a:xfrm>
            <a:off x="10032122" y="5914909"/>
            <a:ext cx="1899162" cy="338554"/>
          </a:xfrm>
          <a:prstGeom prst="rect">
            <a:avLst/>
          </a:prstGeom>
          <a:noFill/>
        </p:spPr>
        <p:txBody>
          <a:bodyPr wrap="square" rtlCol="0">
            <a:spAutoFit/>
          </a:bodyPr>
          <a:lstStyle/>
          <a:p>
            <a:r>
              <a:rPr lang="en-CA" sz="1600" dirty="0"/>
              <a:t>IPCC WG1, 2021</a:t>
            </a:r>
          </a:p>
        </p:txBody>
      </p:sp>
      <p:grpSp>
        <p:nvGrpSpPr>
          <p:cNvPr id="15" name="Group 14">
            <a:extLst>
              <a:ext uri="{FF2B5EF4-FFF2-40B4-BE49-F238E27FC236}">
                <a16:creationId xmlns:a16="http://schemas.microsoft.com/office/drawing/2014/main" id="{47A59A18-C817-4ABC-99D8-026D61B8259A}"/>
              </a:ext>
            </a:extLst>
          </p:cNvPr>
          <p:cNvGrpSpPr/>
          <p:nvPr/>
        </p:nvGrpSpPr>
        <p:grpSpPr>
          <a:xfrm>
            <a:off x="592183" y="1649520"/>
            <a:ext cx="3836500" cy="4139737"/>
            <a:chOff x="131618" y="1543375"/>
            <a:chExt cx="3091665" cy="3598687"/>
          </a:xfrm>
        </p:grpSpPr>
        <p:pic>
          <p:nvPicPr>
            <p:cNvPr id="16" name="Picture 15">
              <a:extLst>
                <a:ext uri="{FF2B5EF4-FFF2-40B4-BE49-F238E27FC236}">
                  <a16:creationId xmlns:a16="http://schemas.microsoft.com/office/drawing/2014/main" id="{C0A8E986-DDAB-41D8-80E1-A5ADBF9E7F22}"/>
                </a:ext>
              </a:extLst>
            </p:cNvPr>
            <p:cNvPicPr>
              <a:picLocks noChangeAspect="1"/>
            </p:cNvPicPr>
            <p:nvPr/>
          </p:nvPicPr>
          <p:blipFill>
            <a:blip r:embed="rId5"/>
            <a:stretch>
              <a:fillRect/>
            </a:stretch>
          </p:blipFill>
          <p:spPr>
            <a:xfrm>
              <a:off x="131618" y="1794163"/>
              <a:ext cx="3091665" cy="3347899"/>
            </a:xfrm>
            <a:prstGeom prst="rect">
              <a:avLst/>
            </a:prstGeom>
          </p:spPr>
        </p:pic>
        <p:pic>
          <p:nvPicPr>
            <p:cNvPr id="17" name="Picture 16">
              <a:extLst>
                <a:ext uri="{FF2B5EF4-FFF2-40B4-BE49-F238E27FC236}">
                  <a16:creationId xmlns:a16="http://schemas.microsoft.com/office/drawing/2014/main" id="{4EB99DE7-A760-4709-A88A-8B2C30CBE938}"/>
                </a:ext>
              </a:extLst>
            </p:cNvPr>
            <p:cNvPicPr>
              <a:picLocks noChangeAspect="1"/>
            </p:cNvPicPr>
            <p:nvPr/>
          </p:nvPicPr>
          <p:blipFill>
            <a:blip r:embed="rId6"/>
            <a:stretch>
              <a:fillRect/>
            </a:stretch>
          </p:blipFill>
          <p:spPr>
            <a:xfrm>
              <a:off x="131618" y="1543375"/>
              <a:ext cx="3091665" cy="255092"/>
            </a:xfrm>
            <a:prstGeom prst="rect">
              <a:avLst/>
            </a:prstGeom>
          </p:spPr>
        </p:pic>
      </p:grpSp>
      <p:sp>
        <p:nvSpPr>
          <p:cNvPr id="2" name="CustomShape 1">
            <a:extLst>
              <a:ext uri="{FF2B5EF4-FFF2-40B4-BE49-F238E27FC236}">
                <a16:creationId xmlns:a16="http://schemas.microsoft.com/office/drawing/2014/main" id="{17BB16CB-F016-D729-41DA-B40904B58B4F}"/>
              </a:ext>
            </a:extLst>
          </p:cNvPr>
          <p:cNvSpPr/>
          <p:nvPr/>
        </p:nvSpPr>
        <p:spPr>
          <a:xfrm>
            <a:off x="3343724" y="0"/>
            <a:ext cx="4011234"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III/ State-of-the-art</a:t>
            </a:r>
            <a:endParaRPr lang="en-US" spc="-1" dirty="0">
              <a:solidFill>
                <a:srgbClr val="000000"/>
              </a:solidFill>
              <a:uFill>
                <a:solidFill>
                  <a:srgbClr val="FFFFFF"/>
                </a:solidFill>
              </a:uFill>
              <a:latin typeface="Arial"/>
            </a:endParaRPr>
          </a:p>
        </p:txBody>
      </p:sp>
      <p:grpSp>
        <p:nvGrpSpPr>
          <p:cNvPr id="5" name="Group 4">
            <a:extLst>
              <a:ext uri="{FF2B5EF4-FFF2-40B4-BE49-F238E27FC236}">
                <a16:creationId xmlns:a16="http://schemas.microsoft.com/office/drawing/2014/main" id="{66A36F26-D6DF-733B-FE72-EF8463FFD807}"/>
              </a:ext>
            </a:extLst>
          </p:cNvPr>
          <p:cNvGrpSpPr/>
          <p:nvPr/>
        </p:nvGrpSpPr>
        <p:grpSpPr>
          <a:xfrm>
            <a:off x="9519120" y="60733"/>
            <a:ext cx="2587063" cy="411333"/>
            <a:chOff x="9157031" y="416872"/>
            <a:chExt cx="2587063" cy="411333"/>
          </a:xfrm>
        </p:grpSpPr>
        <p:sp>
          <p:nvSpPr>
            <p:cNvPr id="6" name="Google Shape;126;p2">
              <a:extLst>
                <a:ext uri="{FF2B5EF4-FFF2-40B4-BE49-F238E27FC236}">
                  <a16:creationId xmlns:a16="http://schemas.microsoft.com/office/drawing/2014/main" id="{FC3BBEEE-B6C7-3361-0B7F-F71603F84990}"/>
                </a:ext>
              </a:extLst>
            </p:cNvPr>
            <p:cNvSpPr/>
            <p:nvPr/>
          </p:nvSpPr>
          <p:spPr>
            <a:xfrm>
              <a:off x="10629851" y="500603"/>
              <a:ext cx="1114243" cy="24038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27;p2">
              <a:extLst>
                <a:ext uri="{FF2B5EF4-FFF2-40B4-BE49-F238E27FC236}">
                  <a16:creationId xmlns:a16="http://schemas.microsoft.com/office/drawing/2014/main" id="{01014ECA-92D7-7E55-4AB5-5049006AD56D}"/>
                </a:ext>
              </a:extLst>
            </p:cNvPr>
            <p:cNvSpPr/>
            <p:nvPr/>
          </p:nvSpPr>
          <p:spPr>
            <a:xfrm>
              <a:off x="9157031" y="416872"/>
              <a:ext cx="412851" cy="411333"/>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28;p2">
              <a:extLst>
                <a:ext uri="{FF2B5EF4-FFF2-40B4-BE49-F238E27FC236}">
                  <a16:creationId xmlns:a16="http://schemas.microsoft.com/office/drawing/2014/main" id="{A440FCDB-6834-8C22-6456-FA7500BC9235}"/>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1" name="Google Shape;129;p2">
              <a:extLst>
                <a:ext uri="{FF2B5EF4-FFF2-40B4-BE49-F238E27FC236}">
                  <a16:creationId xmlns:a16="http://schemas.microsoft.com/office/drawing/2014/main" id="{7BE24180-243E-5AFC-CB2C-9107D161233B}"/>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3" name="Google Shape;130;p2">
              <a:extLst>
                <a:ext uri="{FF2B5EF4-FFF2-40B4-BE49-F238E27FC236}">
                  <a16:creationId xmlns:a16="http://schemas.microsoft.com/office/drawing/2014/main" id="{2D4EBEC1-0A89-A58A-678D-71957678523E}"/>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8" name="Google Shape;131;p2">
              <a:extLst>
                <a:ext uri="{FF2B5EF4-FFF2-40B4-BE49-F238E27FC236}">
                  <a16:creationId xmlns:a16="http://schemas.microsoft.com/office/drawing/2014/main" id="{C0123731-79BF-1F3C-695E-71D477804A02}"/>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9" name="Google Shape;132;p2">
              <a:extLst>
                <a:ext uri="{FF2B5EF4-FFF2-40B4-BE49-F238E27FC236}">
                  <a16:creationId xmlns:a16="http://schemas.microsoft.com/office/drawing/2014/main" id="{811E0118-2413-14CB-5A07-3D25148A0288}"/>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pic>
        <p:nvPicPr>
          <p:cNvPr id="20" name="Picture 19">
            <a:extLst>
              <a:ext uri="{FF2B5EF4-FFF2-40B4-BE49-F238E27FC236}">
                <a16:creationId xmlns:a16="http://schemas.microsoft.com/office/drawing/2014/main" id="{D7F624A4-950D-57C4-49BE-849A26FF6D9D}"/>
              </a:ext>
            </a:extLst>
          </p:cNvPr>
          <p:cNvPicPr>
            <a:picLocks noChangeAspect="1"/>
          </p:cNvPicPr>
          <p:nvPr/>
        </p:nvPicPr>
        <p:blipFill rotWithShape="1">
          <a:blip r:embed="rId9">
            <a:extLst>
              <a:ext uri="{28A0092B-C50C-407E-A947-70E740481C1C}">
                <a14:useLocalDpi xmlns:a14="http://schemas.microsoft.com/office/drawing/2010/main" val="0"/>
              </a:ext>
            </a:extLst>
          </a:blip>
          <a:srcRect l="4780" t="7878" r="3485" b="8187"/>
          <a:stretch/>
        </p:blipFill>
        <p:spPr>
          <a:xfrm>
            <a:off x="1" y="1"/>
            <a:ext cx="2413238" cy="797879"/>
          </a:xfrm>
          <a:prstGeom prst="rect">
            <a:avLst/>
          </a:prstGeom>
        </p:spPr>
      </p:pic>
    </p:spTree>
    <p:extLst>
      <p:ext uri="{BB962C8B-B14F-4D97-AF65-F5344CB8AC3E}">
        <p14:creationId xmlns:p14="http://schemas.microsoft.com/office/powerpoint/2010/main" val="685722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773631D-CC84-1C40-5579-5F517F98E341}"/>
              </a:ext>
            </a:extLst>
          </p:cNvPr>
          <p:cNvGrpSpPr/>
          <p:nvPr/>
        </p:nvGrpSpPr>
        <p:grpSpPr>
          <a:xfrm>
            <a:off x="9568719" y="0"/>
            <a:ext cx="2587063" cy="411333"/>
            <a:chOff x="9157031" y="416872"/>
            <a:chExt cx="2587063" cy="411333"/>
          </a:xfrm>
        </p:grpSpPr>
        <p:sp>
          <p:nvSpPr>
            <p:cNvPr id="4" name="Google Shape;126;p2">
              <a:extLst>
                <a:ext uri="{FF2B5EF4-FFF2-40B4-BE49-F238E27FC236}">
                  <a16:creationId xmlns:a16="http://schemas.microsoft.com/office/drawing/2014/main" id="{5326ADD0-3128-4574-B0B5-56180F4E6695}"/>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7;p2">
              <a:extLst>
                <a:ext uri="{FF2B5EF4-FFF2-40B4-BE49-F238E27FC236}">
                  <a16:creationId xmlns:a16="http://schemas.microsoft.com/office/drawing/2014/main" id="{ADA4250A-D8E4-F4BA-BA31-B524E6DFBBC2}"/>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84A15BBB-4F6F-1AAB-CCA5-06C887A07C60}"/>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4D4E4FC3-B9A4-D36B-8BF4-6EE38F281E2F}"/>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0;p2">
              <a:extLst>
                <a:ext uri="{FF2B5EF4-FFF2-40B4-BE49-F238E27FC236}">
                  <a16:creationId xmlns:a16="http://schemas.microsoft.com/office/drawing/2014/main" id="{0D7943FB-D207-B276-DC63-B466ABD9C60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1;p2">
              <a:extLst>
                <a:ext uri="{FF2B5EF4-FFF2-40B4-BE49-F238E27FC236}">
                  <a16:creationId xmlns:a16="http://schemas.microsoft.com/office/drawing/2014/main" id="{5EF90A03-FB0E-9977-554A-7232C7A0A4AD}"/>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32;p2">
              <a:extLst>
                <a:ext uri="{FF2B5EF4-FFF2-40B4-BE49-F238E27FC236}">
                  <a16:creationId xmlns:a16="http://schemas.microsoft.com/office/drawing/2014/main" id="{6C4E9E85-4DDE-8ECA-E2F6-641A9E59E93F}"/>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14" name="CustomShape 2">
            <a:extLst>
              <a:ext uri="{FF2B5EF4-FFF2-40B4-BE49-F238E27FC236}">
                <a16:creationId xmlns:a16="http://schemas.microsoft.com/office/drawing/2014/main" id="{F82C3512-6F2B-2132-05DA-A5E949F5FCD9}"/>
              </a:ext>
            </a:extLst>
          </p:cNvPr>
          <p:cNvSpPr/>
          <p:nvPr/>
        </p:nvSpPr>
        <p:spPr>
          <a:xfrm>
            <a:off x="160218" y="1100516"/>
            <a:ext cx="3038061"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Clr>
                <a:srgbClr val="250DD7"/>
              </a:buClr>
              <a:buFont typeface="Wingdings" charset="2"/>
              <a:buChar char=""/>
            </a:pPr>
            <a:r>
              <a:rPr lang="en-US" sz="2400" b="1" spc="-1" dirty="0">
                <a:solidFill>
                  <a:srgbClr val="250DD7"/>
                </a:solidFill>
                <a:uFill>
                  <a:solidFill>
                    <a:srgbClr val="FFFFFF"/>
                  </a:solidFill>
                </a:uFill>
                <a:latin typeface="Arial"/>
                <a:ea typeface="DejaVu Sans"/>
              </a:rPr>
              <a:t> Extreme heat     </a:t>
            </a:r>
            <a:endParaRPr lang="en-US" spc="-1" dirty="0">
              <a:solidFill>
                <a:srgbClr val="000000"/>
              </a:solidFill>
              <a:uFill>
                <a:solidFill>
                  <a:srgbClr val="FFFFFF"/>
                </a:solidFill>
              </a:uFill>
              <a:latin typeface="Arial"/>
            </a:endParaRPr>
          </a:p>
        </p:txBody>
      </p:sp>
      <p:sp>
        <p:nvSpPr>
          <p:cNvPr id="16" name="CustomShape 1">
            <a:extLst>
              <a:ext uri="{FF2B5EF4-FFF2-40B4-BE49-F238E27FC236}">
                <a16:creationId xmlns:a16="http://schemas.microsoft.com/office/drawing/2014/main" id="{0EAC643C-2B43-11EC-B243-C6A8D2D46982}"/>
              </a:ext>
            </a:extLst>
          </p:cNvPr>
          <p:cNvSpPr/>
          <p:nvPr/>
        </p:nvSpPr>
        <p:spPr>
          <a:xfrm>
            <a:off x="3515804" y="0"/>
            <a:ext cx="3842485"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III/ State-of-the-Art </a:t>
            </a:r>
            <a:endParaRPr lang="en-US" spc="-1" dirty="0">
              <a:solidFill>
                <a:srgbClr val="000000"/>
              </a:solidFill>
              <a:uFill>
                <a:solidFill>
                  <a:srgbClr val="FFFFFF"/>
                </a:solidFill>
              </a:uFill>
              <a:latin typeface="Arial"/>
            </a:endParaRPr>
          </a:p>
        </p:txBody>
      </p:sp>
      <p:pic>
        <p:nvPicPr>
          <p:cNvPr id="18" name="Picture 17">
            <a:extLst>
              <a:ext uri="{FF2B5EF4-FFF2-40B4-BE49-F238E27FC236}">
                <a16:creationId xmlns:a16="http://schemas.microsoft.com/office/drawing/2014/main" id="{AB749C08-11E5-42CA-7A02-6DC06FD614CF}"/>
              </a:ext>
            </a:extLst>
          </p:cNvPr>
          <p:cNvPicPr>
            <a:picLocks noChangeAspect="1"/>
          </p:cNvPicPr>
          <p:nvPr/>
        </p:nvPicPr>
        <p:blipFill>
          <a:blip r:embed="rId4"/>
          <a:stretch>
            <a:fillRect/>
          </a:stretch>
        </p:blipFill>
        <p:spPr>
          <a:xfrm>
            <a:off x="160218" y="1533344"/>
            <a:ext cx="10317621" cy="4456898"/>
          </a:xfrm>
          <a:prstGeom prst="rect">
            <a:avLst/>
          </a:prstGeom>
        </p:spPr>
      </p:pic>
      <p:pic>
        <p:nvPicPr>
          <p:cNvPr id="19" name="Picture 18">
            <a:extLst>
              <a:ext uri="{FF2B5EF4-FFF2-40B4-BE49-F238E27FC236}">
                <a16:creationId xmlns:a16="http://schemas.microsoft.com/office/drawing/2014/main" id="{5430E98A-7F59-C831-A2D8-F065F2AECF21}"/>
              </a:ext>
            </a:extLst>
          </p:cNvPr>
          <p:cNvPicPr>
            <a:picLocks noChangeAspect="1"/>
          </p:cNvPicPr>
          <p:nvPr/>
        </p:nvPicPr>
        <p:blipFill rotWithShape="1">
          <a:blip r:embed="rId5"/>
          <a:srcRect l="508" r="74310" b="38698"/>
          <a:stretch/>
        </p:blipFill>
        <p:spPr>
          <a:xfrm>
            <a:off x="8993722" y="0"/>
            <a:ext cx="3198278" cy="3371724"/>
          </a:xfrm>
          <a:prstGeom prst="rect">
            <a:avLst/>
          </a:prstGeom>
        </p:spPr>
      </p:pic>
      <p:sp>
        <p:nvSpPr>
          <p:cNvPr id="20" name="TextBox 19">
            <a:extLst>
              <a:ext uri="{FF2B5EF4-FFF2-40B4-BE49-F238E27FC236}">
                <a16:creationId xmlns:a16="http://schemas.microsoft.com/office/drawing/2014/main" id="{DAE9C0E8-B955-7453-5B0A-219F728E15AD}"/>
              </a:ext>
            </a:extLst>
          </p:cNvPr>
          <p:cNvSpPr txBox="1"/>
          <p:nvPr/>
        </p:nvSpPr>
        <p:spPr>
          <a:xfrm>
            <a:off x="556591" y="6043142"/>
            <a:ext cx="11078817"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Climate change is already affecting every inhabited region across the globe, with human influence contributing to many observed changes in weather and climate extremes</a:t>
            </a:r>
            <a:endParaRPr lang="fr-FR" sz="20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CA7AA44-CABD-3139-B64E-1258916FE156}"/>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8254" y="83731"/>
            <a:ext cx="2413238" cy="797879"/>
          </a:xfrm>
          <a:prstGeom prst="rect">
            <a:avLst/>
          </a:prstGeom>
        </p:spPr>
      </p:pic>
    </p:spTree>
    <p:extLst>
      <p:ext uri="{BB962C8B-B14F-4D97-AF65-F5344CB8AC3E}">
        <p14:creationId xmlns:p14="http://schemas.microsoft.com/office/powerpoint/2010/main" val="3879570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773631D-CC84-1C40-5579-5F517F98E341}"/>
              </a:ext>
            </a:extLst>
          </p:cNvPr>
          <p:cNvGrpSpPr/>
          <p:nvPr/>
        </p:nvGrpSpPr>
        <p:grpSpPr>
          <a:xfrm>
            <a:off x="9568719" y="0"/>
            <a:ext cx="2587063" cy="411333"/>
            <a:chOff x="9157031" y="416872"/>
            <a:chExt cx="2587063" cy="411333"/>
          </a:xfrm>
        </p:grpSpPr>
        <p:sp>
          <p:nvSpPr>
            <p:cNvPr id="4" name="Google Shape;126;p2">
              <a:extLst>
                <a:ext uri="{FF2B5EF4-FFF2-40B4-BE49-F238E27FC236}">
                  <a16:creationId xmlns:a16="http://schemas.microsoft.com/office/drawing/2014/main" id="{5326ADD0-3128-4574-B0B5-56180F4E6695}"/>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7;p2">
              <a:extLst>
                <a:ext uri="{FF2B5EF4-FFF2-40B4-BE49-F238E27FC236}">
                  <a16:creationId xmlns:a16="http://schemas.microsoft.com/office/drawing/2014/main" id="{ADA4250A-D8E4-F4BA-BA31-B524E6DFBBC2}"/>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84A15BBB-4F6F-1AAB-CCA5-06C887A07C60}"/>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4D4E4FC3-B9A4-D36B-8BF4-6EE38F281E2F}"/>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0;p2">
              <a:extLst>
                <a:ext uri="{FF2B5EF4-FFF2-40B4-BE49-F238E27FC236}">
                  <a16:creationId xmlns:a16="http://schemas.microsoft.com/office/drawing/2014/main" id="{0D7943FB-D207-B276-DC63-B466ABD9C60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1;p2">
              <a:extLst>
                <a:ext uri="{FF2B5EF4-FFF2-40B4-BE49-F238E27FC236}">
                  <a16:creationId xmlns:a16="http://schemas.microsoft.com/office/drawing/2014/main" id="{5EF90A03-FB0E-9977-554A-7232C7A0A4AD}"/>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32;p2">
              <a:extLst>
                <a:ext uri="{FF2B5EF4-FFF2-40B4-BE49-F238E27FC236}">
                  <a16:creationId xmlns:a16="http://schemas.microsoft.com/office/drawing/2014/main" id="{6C4E9E85-4DDE-8ECA-E2F6-641A9E59E93F}"/>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14" name="CustomShape 2">
            <a:extLst>
              <a:ext uri="{FF2B5EF4-FFF2-40B4-BE49-F238E27FC236}">
                <a16:creationId xmlns:a16="http://schemas.microsoft.com/office/drawing/2014/main" id="{F82C3512-6F2B-2132-05DA-A5E949F5FCD9}"/>
              </a:ext>
            </a:extLst>
          </p:cNvPr>
          <p:cNvSpPr/>
          <p:nvPr/>
        </p:nvSpPr>
        <p:spPr>
          <a:xfrm>
            <a:off x="132521" y="983541"/>
            <a:ext cx="7351643"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Clr>
                <a:srgbClr val="250DD7"/>
              </a:buClr>
              <a:buFont typeface="Wingdings" charset="2"/>
              <a:buChar char=""/>
            </a:pPr>
            <a:r>
              <a:rPr lang="en-US" sz="2400" b="1" spc="-1" dirty="0">
                <a:solidFill>
                  <a:srgbClr val="250DD7"/>
                </a:solidFill>
                <a:uFill>
                  <a:solidFill>
                    <a:srgbClr val="FFFFFF"/>
                  </a:solidFill>
                </a:uFill>
                <a:latin typeface="Arial"/>
                <a:ea typeface="DejaVu Sans"/>
              </a:rPr>
              <a:t> Heavy precipitation that can lead to floods     </a:t>
            </a:r>
            <a:endParaRPr lang="en-US" spc="-1" dirty="0">
              <a:solidFill>
                <a:srgbClr val="000000"/>
              </a:solidFill>
              <a:uFill>
                <a:solidFill>
                  <a:srgbClr val="FFFFFF"/>
                </a:solidFill>
              </a:uFill>
              <a:latin typeface="Arial"/>
            </a:endParaRPr>
          </a:p>
        </p:txBody>
      </p:sp>
      <p:sp>
        <p:nvSpPr>
          <p:cNvPr id="16" name="CustomShape 1">
            <a:extLst>
              <a:ext uri="{FF2B5EF4-FFF2-40B4-BE49-F238E27FC236}">
                <a16:creationId xmlns:a16="http://schemas.microsoft.com/office/drawing/2014/main" id="{0EAC643C-2B43-11EC-B243-C6A8D2D46982}"/>
              </a:ext>
            </a:extLst>
          </p:cNvPr>
          <p:cNvSpPr/>
          <p:nvPr/>
        </p:nvSpPr>
        <p:spPr>
          <a:xfrm>
            <a:off x="3565947" y="-12094"/>
            <a:ext cx="3792341"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III/ State-of-the-Art </a:t>
            </a:r>
            <a:endParaRPr lang="en-US" spc="-1" dirty="0">
              <a:solidFill>
                <a:srgbClr val="000000"/>
              </a:solidFill>
              <a:uFill>
                <a:solidFill>
                  <a:srgbClr val="FFFFFF"/>
                </a:solidFill>
              </a:uFill>
              <a:latin typeface="Arial"/>
            </a:endParaRPr>
          </a:p>
        </p:txBody>
      </p:sp>
      <p:sp>
        <p:nvSpPr>
          <p:cNvPr id="20" name="TextBox 19">
            <a:extLst>
              <a:ext uri="{FF2B5EF4-FFF2-40B4-BE49-F238E27FC236}">
                <a16:creationId xmlns:a16="http://schemas.microsoft.com/office/drawing/2014/main" id="{DAE9C0E8-B955-7453-5B0A-219F728E15AD}"/>
              </a:ext>
            </a:extLst>
          </p:cNvPr>
          <p:cNvSpPr txBox="1"/>
          <p:nvPr/>
        </p:nvSpPr>
        <p:spPr>
          <a:xfrm>
            <a:off x="646043" y="6012151"/>
            <a:ext cx="11078817"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Climate change is already affecting every inhabited region across the globe, with human influence contributing to many observed changes in weather and climate extremes</a:t>
            </a:r>
            <a:endParaRPr lang="fr-FR" sz="20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AD1EC760-6EC9-D38C-069C-E555BDA99779}"/>
              </a:ext>
            </a:extLst>
          </p:cNvPr>
          <p:cNvPicPr>
            <a:picLocks noChangeAspect="1"/>
          </p:cNvPicPr>
          <p:nvPr/>
        </p:nvPicPr>
        <p:blipFill>
          <a:blip r:embed="rId4"/>
          <a:stretch>
            <a:fillRect/>
          </a:stretch>
        </p:blipFill>
        <p:spPr>
          <a:xfrm>
            <a:off x="239511" y="1611060"/>
            <a:ext cx="10654029" cy="4401091"/>
          </a:xfrm>
          <a:prstGeom prst="rect">
            <a:avLst/>
          </a:prstGeom>
        </p:spPr>
      </p:pic>
      <p:pic>
        <p:nvPicPr>
          <p:cNvPr id="11" name="Picture 10">
            <a:extLst>
              <a:ext uri="{FF2B5EF4-FFF2-40B4-BE49-F238E27FC236}">
                <a16:creationId xmlns:a16="http://schemas.microsoft.com/office/drawing/2014/main" id="{23EE2B69-08D3-FF16-638D-C3DE1D7BE002}"/>
              </a:ext>
            </a:extLst>
          </p:cNvPr>
          <p:cNvPicPr>
            <a:picLocks noChangeAspect="1"/>
          </p:cNvPicPr>
          <p:nvPr/>
        </p:nvPicPr>
        <p:blipFill rotWithShape="1">
          <a:blip r:embed="rId5"/>
          <a:srcRect l="508" r="74310" b="38698"/>
          <a:stretch/>
        </p:blipFill>
        <p:spPr>
          <a:xfrm>
            <a:off x="8993722" y="0"/>
            <a:ext cx="3198278" cy="3371724"/>
          </a:xfrm>
          <a:prstGeom prst="rect">
            <a:avLst/>
          </a:prstGeom>
        </p:spPr>
      </p:pic>
      <p:pic>
        <p:nvPicPr>
          <p:cNvPr id="12" name="Picture 11">
            <a:extLst>
              <a:ext uri="{FF2B5EF4-FFF2-40B4-BE49-F238E27FC236}">
                <a16:creationId xmlns:a16="http://schemas.microsoft.com/office/drawing/2014/main" id="{E3C4574E-D8FA-586B-509F-D122E9AB80D7}"/>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8254" y="83731"/>
            <a:ext cx="2413238" cy="797879"/>
          </a:xfrm>
          <a:prstGeom prst="rect">
            <a:avLst/>
          </a:prstGeom>
        </p:spPr>
      </p:pic>
    </p:spTree>
    <p:extLst>
      <p:ext uri="{BB962C8B-B14F-4D97-AF65-F5344CB8AC3E}">
        <p14:creationId xmlns:p14="http://schemas.microsoft.com/office/powerpoint/2010/main" val="1926566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773631D-CC84-1C40-5579-5F517F98E341}"/>
              </a:ext>
            </a:extLst>
          </p:cNvPr>
          <p:cNvGrpSpPr/>
          <p:nvPr/>
        </p:nvGrpSpPr>
        <p:grpSpPr>
          <a:xfrm>
            <a:off x="9568719" y="0"/>
            <a:ext cx="2587063" cy="411333"/>
            <a:chOff x="9157031" y="416872"/>
            <a:chExt cx="2587063" cy="411333"/>
          </a:xfrm>
        </p:grpSpPr>
        <p:sp>
          <p:nvSpPr>
            <p:cNvPr id="4" name="Google Shape;126;p2">
              <a:extLst>
                <a:ext uri="{FF2B5EF4-FFF2-40B4-BE49-F238E27FC236}">
                  <a16:creationId xmlns:a16="http://schemas.microsoft.com/office/drawing/2014/main" id="{5326ADD0-3128-4574-B0B5-56180F4E6695}"/>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7;p2">
              <a:extLst>
                <a:ext uri="{FF2B5EF4-FFF2-40B4-BE49-F238E27FC236}">
                  <a16:creationId xmlns:a16="http://schemas.microsoft.com/office/drawing/2014/main" id="{ADA4250A-D8E4-F4BA-BA31-B524E6DFBBC2}"/>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84A15BBB-4F6F-1AAB-CCA5-06C887A07C60}"/>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4D4E4FC3-B9A4-D36B-8BF4-6EE38F281E2F}"/>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0;p2">
              <a:extLst>
                <a:ext uri="{FF2B5EF4-FFF2-40B4-BE49-F238E27FC236}">
                  <a16:creationId xmlns:a16="http://schemas.microsoft.com/office/drawing/2014/main" id="{0D7943FB-D207-B276-DC63-B466ABD9C60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1;p2">
              <a:extLst>
                <a:ext uri="{FF2B5EF4-FFF2-40B4-BE49-F238E27FC236}">
                  <a16:creationId xmlns:a16="http://schemas.microsoft.com/office/drawing/2014/main" id="{5EF90A03-FB0E-9977-554A-7232C7A0A4AD}"/>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32;p2">
              <a:extLst>
                <a:ext uri="{FF2B5EF4-FFF2-40B4-BE49-F238E27FC236}">
                  <a16:creationId xmlns:a16="http://schemas.microsoft.com/office/drawing/2014/main" id="{6C4E9E85-4DDE-8ECA-E2F6-641A9E59E93F}"/>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14" name="CustomShape 2">
            <a:extLst>
              <a:ext uri="{FF2B5EF4-FFF2-40B4-BE49-F238E27FC236}">
                <a16:creationId xmlns:a16="http://schemas.microsoft.com/office/drawing/2014/main" id="{F82C3512-6F2B-2132-05DA-A5E949F5FCD9}"/>
              </a:ext>
            </a:extLst>
          </p:cNvPr>
          <p:cNvSpPr/>
          <p:nvPr/>
        </p:nvSpPr>
        <p:spPr>
          <a:xfrm>
            <a:off x="238540" y="1032804"/>
            <a:ext cx="3574774"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Clr>
                <a:srgbClr val="250DD7"/>
              </a:buClr>
              <a:buFont typeface="Wingdings" charset="2"/>
              <a:buChar char=""/>
            </a:pPr>
            <a:r>
              <a:rPr lang="en-US" sz="2400" b="1" spc="-1" dirty="0">
                <a:solidFill>
                  <a:srgbClr val="250DD7"/>
                </a:solidFill>
                <a:uFill>
                  <a:solidFill>
                    <a:srgbClr val="FFFFFF"/>
                  </a:solidFill>
                </a:uFill>
                <a:latin typeface="Arial"/>
                <a:ea typeface="DejaVu Sans"/>
              </a:rPr>
              <a:t> Drought     </a:t>
            </a:r>
            <a:endParaRPr lang="en-US" spc="-1" dirty="0">
              <a:solidFill>
                <a:srgbClr val="000000"/>
              </a:solidFill>
              <a:uFill>
                <a:solidFill>
                  <a:srgbClr val="FFFFFF"/>
                </a:solidFill>
              </a:uFill>
              <a:latin typeface="Arial"/>
            </a:endParaRPr>
          </a:p>
        </p:txBody>
      </p:sp>
      <p:sp>
        <p:nvSpPr>
          <p:cNvPr id="16" name="CustomShape 1">
            <a:extLst>
              <a:ext uri="{FF2B5EF4-FFF2-40B4-BE49-F238E27FC236}">
                <a16:creationId xmlns:a16="http://schemas.microsoft.com/office/drawing/2014/main" id="{0EAC643C-2B43-11EC-B243-C6A8D2D46982}"/>
              </a:ext>
            </a:extLst>
          </p:cNvPr>
          <p:cNvSpPr/>
          <p:nvPr/>
        </p:nvSpPr>
        <p:spPr>
          <a:xfrm>
            <a:off x="3399183" y="0"/>
            <a:ext cx="3959106"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III/ State-of-the-Art </a:t>
            </a:r>
            <a:endParaRPr lang="en-US" spc="-1" dirty="0">
              <a:solidFill>
                <a:srgbClr val="000000"/>
              </a:solidFill>
              <a:uFill>
                <a:solidFill>
                  <a:srgbClr val="FFFFFF"/>
                </a:solidFill>
              </a:uFill>
              <a:latin typeface="Arial"/>
            </a:endParaRPr>
          </a:p>
        </p:txBody>
      </p:sp>
      <p:sp>
        <p:nvSpPr>
          <p:cNvPr id="20" name="TextBox 19">
            <a:extLst>
              <a:ext uri="{FF2B5EF4-FFF2-40B4-BE49-F238E27FC236}">
                <a16:creationId xmlns:a16="http://schemas.microsoft.com/office/drawing/2014/main" id="{DAE9C0E8-B955-7453-5B0A-219F728E15AD}"/>
              </a:ext>
            </a:extLst>
          </p:cNvPr>
          <p:cNvSpPr txBox="1"/>
          <p:nvPr/>
        </p:nvSpPr>
        <p:spPr>
          <a:xfrm>
            <a:off x="556591" y="5987655"/>
            <a:ext cx="11078817"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Climate change is already affecting every inhabited region across the globe, with human influence contributing to many observed changes in weather and climate extremes</a:t>
            </a:r>
            <a:endParaRPr lang="fr-FR" sz="2000" b="1"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B6C35F88-756F-4ACA-5401-456D4A4C5AB0}"/>
              </a:ext>
            </a:extLst>
          </p:cNvPr>
          <p:cNvPicPr>
            <a:picLocks noChangeAspect="1"/>
          </p:cNvPicPr>
          <p:nvPr/>
        </p:nvPicPr>
        <p:blipFill>
          <a:blip r:embed="rId4"/>
          <a:stretch>
            <a:fillRect/>
          </a:stretch>
        </p:blipFill>
        <p:spPr>
          <a:xfrm>
            <a:off x="238540" y="1488564"/>
            <a:ext cx="10189849" cy="4501873"/>
          </a:xfrm>
          <a:prstGeom prst="rect">
            <a:avLst/>
          </a:prstGeom>
        </p:spPr>
      </p:pic>
      <p:pic>
        <p:nvPicPr>
          <p:cNvPr id="13" name="Picture 12">
            <a:extLst>
              <a:ext uri="{FF2B5EF4-FFF2-40B4-BE49-F238E27FC236}">
                <a16:creationId xmlns:a16="http://schemas.microsoft.com/office/drawing/2014/main" id="{18DC351A-7A9B-13E8-1BEC-E91CECE71746}"/>
              </a:ext>
            </a:extLst>
          </p:cNvPr>
          <p:cNvPicPr>
            <a:picLocks noChangeAspect="1"/>
          </p:cNvPicPr>
          <p:nvPr/>
        </p:nvPicPr>
        <p:blipFill rotWithShape="1">
          <a:blip r:embed="rId5"/>
          <a:srcRect l="508" r="74310" b="38698"/>
          <a:stretch/>
        </p:blipFill>
        <p:spPr>
          <a:xfrm>
            <a:off x="8993722" y="0"/>
            <a:ext cx="3198278" cy="3371724"/>
          </a:xfrm>
          <a:prstGeom prst="rect">
            <a:avLst/>
          </a:prstGeom>
        </p:spPr>
      </p:pic>
      <p:pic>
        <p:nvPicPr>
          <p:cNvPr id="2" name="Picture 1">
            <a:extLst>
              <a:ext uri="{FF2B5EF4-FFF2-40B4-BE49-F238E27FC236}">
                <a16:creationId xmlns:a16="http://schemas.microsoft.com/office/drawing/2014/main" id="{E290A91F-8EC8-EF3F-3B58-9CE370979C3C}"/>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8254" y="83731"/>
            <a:ext cx="2413238" cy="797879"/>
          </a:xfrm>
          <a:prstGeom prst="rect">
            <a:avLst/>
          </a:prstGeom>
        </p:spPr>
      </p:pic>
    </p:spTree>
    <p:extLst>
      <p:ext uri="{BB962C8B-B14F-4D97-AF65-F5344CB8AC3E}">
        <p14:creationId xmlns:p14="http://schemas.microsoft.com/office/powerpoint/2010/main" val="162995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stomShape 1">
            <a:extLst>
              <a:ext uri="{FF2B5EF4-FFF2-40B4-BE49-F238E27FC236}">
                <a16:creationId xmlns:a16="http://schemas.microsoft.com/office/drawing/2014/main" id="{08B05799-AED5-CBEB-D348-D257375B7174}"/>
              </a:ext>
            </a:extLst>
          </p:cNvPr>
          <p:cNvSpPr/>
          <p:nvPr/>
        </p:nvSpPr>
        <p:spPr>
          <a:xfrm>
            <a:off x="4128210" y="60733"/>
            <a:ext cx="3367380"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III/ State-of-art</a:t>
            </a:r>
            <a:endParaRPr lang="en-US" spc="-1" dirty="0">
              <a:solidFill>
                <a:srgbClr val="000000"/>
              </a:solidFill>
              <a:uFill>
                <a:solidFill>
                  <a:srgbClr val="FFFFFF"/>
                </a:solidFill>
              </a:uFill>
              <a:latin typeface="Arial"/>
            </a:endParaRPr>
          </a:p>
        </p:txBody>
      </p:sp>
      <p:grpSp>
        <p:nvGrpSpPr>
          <p:cNvPr id="10" name="Group 9">
            <a:extLst>
              <a:ext uri="{FF2B5EF4-FFF2-40B4-BE49-F238E27FC236}">
                <a16:creationId xmlns:a16="http://schemas.microsoft.com/office/drawing/2014/main" id="{5A53B454-52EB-829B-747F-9C324BB4440F}"/>
              </a:ext>
            </a:extLst>
          </p:cNvPr>
          <p:cNvGrpSpPr/>
          <p:nvPr/>
        </p:nvGrpSpPr>
        <p:grpSpPr>
          <a:xfrm>
            <a:off x="9519120" y="90550"/>
            <a:ext cx="2587063" cy="411333"/>
            <a:chOff x="9157031" y="416872"/>
            <a:chExt cx="2587063" cy="411333"/>
          </a:xfrm>
        </p:grpSpPr>
        <p:sp>
          <p:nvSpPr>
            <p:cNvPr id="11" name="Google Shape;126;p2">
              <a:extLst>
                <a:ext uri="{FF2B5EF4-FFF2-40B4-BE49-F238E27FC236}">
                  <a16:creationId xmlns:a16="http://schemas.microsoft.com/office/drawing/2014/main" id="{5B1F801F-F2F2-9619-257D-C690EE1C08F6}"/>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2" name="Google Shape;127;p2">
              <a:extLst>
                <a:ext uri="{FF2B5EF4-FFF2-40B4-BE49-F238E27FC236}">
                  <a16:creationId xmlns:a16="http://schemas.microsoft.com/office/drawing/2014/main" id="{7E9E2122-06C8-71AB-2ACB-DB91BD1E5C4B}"/>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3" name="Google Shape;128;p2">
              <a:extLst>
                <a:ext uri="{FF2B5EF4-FFF2-40B4-BE49-F238E27FC236}">
                  <a16:creationId xmlns:a16="http://schemas.microsoft.com/office/drawing/2014/main" id="{7C020295-90B8-21CE-69C3-B5415FCF8DBD}"/>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4" name="Google Shape;129;p2">
              <a:extLst>
                <a:ext uri="{FF2B5EF4-FFF2-40B4-BE49-F238E27FC236}">
                  <a16:creationId xmlns:a16="http://schemas.microsoft.com/office/drawing/2014/main" id="{ACC4B16E-CB9A-CE0D-20FB-50B91B3BB188}"/>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5" name="Google Shape;130;p2">
              <a:extLst>
                <a:ext uri="{FF2B5EF4-FFF2-40B4-BE49-F238E27FC236}">
                  <a16:creationId xmlns:a16="http://schemas.microsoft.com/office/drawing/2014/main" id="{7D5611FA-75E6-9EFD-033B-5D8788E5E37B}"/>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6" name="Google Shape;131;p2">
              <a:extLst>
                <a:ext uri="{FF2B5EF4-FFF2-40B4-BE49-F238E27FC236}">
                  <a16:creationId xmlns:a16="http://schemas.microsoft.com/office/drawing/2014/main" id="{EC66AEAA-9E3F-7DC9-E19D-BBB71A7B1009}"/>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7" name="Google Shape;132;p2">
              <a:extLst>
                <a:ext uri="{FF2B5EF4-FFF2-40B4-BE49-F238E27FC236}">
                  <a16:creationId xmlns:a16="http://schemas.microsoft.com/office/drawing/2014/main" id="{0DD1491C-341B-5713-7F2A-9DBC2C815F51}"/>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19" name="TextBox 18">
            <a:extLst>
              <a:ext uri="{FF2B5EF4-FFF2-40B4-BE49-F238E27FC236}">
                <a16:creationId xmlns:a16="http://schemas.microsoft.com/office/drawing/2014/main" id="{7F5761AF-2559-A37A-F921-B89187C64A3C}"/>
              </a:ext>
            </a:extLst>
          </p:cNvPr>
          <p:cNvSpPr txBox="1"/>
          <p:nvPr/>
        </p:nvSpPr>
        <p:spPr>
          <a:xfrm>
            <a:off x="81337" y="852762"/>
            <a:ext cx="10910603" cy="830997"/>
          </a:xfrm>
          <a:prstGeom prst="rect">
            <a:avLst/>
          </a:prstGeom>
          <a:noFill/>
        </p:spPr>
        <p:txBody>
          <a:bodyPr wrap="square">
            <a:spAutoFit/>
          </a:bodyPr>
          <a:lstStyle/>
          <a:p>
            <a:pPr defTabSz="457133"/>
            <a:r>
              <a:rPr lang="en-US" sz="2400" b="1" dirty="0">
                <a:latin typeface="Arial" panose="020B0604020202020204"/>
              </a:rPr>
              <a:t>Multiple climatic impact-drivers are projected to change in all regions of the world, especially in Africa</a:t>
            </a:r>
            <a:endParaRPr lang="fr-FR" sz="2400" b="1" dirty="0">
              <a:latin typeface="Arial" panose="020B0604020202020204"/>
            </a:endParaRPr>
          </a:p>
        </p:txBody>
      </p:sp>
      <p:sp>
        <p:nvSpPr>
          <p:cNvPr id="20" name="TextBox 19">
            <a:extLst>
              <a:ext uri="{FF2B5EF4-FFF2-40B4-BE49-F238E27FC236}">
                <a16:creationId xmlns:a16="http://schemas.microsoft.com/office/drawing/2014/main" id="{B099AC79-8494-14EE-891D-EE06D31D9E98}"/>
              </a:ext>
            </a:extLst>
          </p:cNvPr>
          <p:cNvSpPr txBox="1"/>
          <p:nvPr/>
        </p:nvSpPr>
        <p:spPr>
          <a:xfrm>
            <a:off x="427382" y="2105037"/>
            <a:ext cx="4253948" cy="3406061"/>
          </a:xfrm>
          <a:prstGeom prst="rect">
            <a:avLst/>
          </a:prstGeom>
          <a:noFill/>
        </p:spPr>
        <p:txBody>
          <a:bodyPr wrap="square">
            <a:spAutoFit/>
          </a:bodyPr>
          <a:lstStyle/>
          <a:p>
            <a:pPr marL="214313" indent="-214313">
              <a:spcBef>
                <a:spcPts val="900"/>
              </a:spcBef>
              <a:spcAft>
                <a:spcPts val="450"/>
              </a:spcAft>
              <a:buFontTx/>
              <a:buChar char="-"/>
            </a:pPr>
            <a:r>
              <a:rPr lang="en-US" sz="2400" dirty="0">
                <a:latin typeface="Arial" panose="020B0604020202020204" pitchFamily="34" charset="0"/>
                <a:cs typeface="Arial" panose="020B0604020202020204" pitchFamily="34" charset="0"/>
              </a:rPr>
              <a:t>Most common changes: Heat, Coastal and Heavy Precipitation</a:t>
            </a:r>
          </a:p>
          <a:p>
            <a:pPr marL="214313" indent="-214313">
              <a:spcBef>
                <a:spcPts val="900"/>
              </a:spcBef>
              <a:spcAft>
                <a:spcPts val="450"/>
              </a:spcAft>
              <a:buFontTx/>
              <a:buChar char="-"/>
            </a:pPr>
            <a:r>
              <a:rPr lang="en-US" sz="2400" dirty="0">
                <a:latin typeface="Arial" panose="020B0604020202020204" pitchFamily="34" charset="0"/>
                <a:cs typeface="Arial" panose="020B0604020202020204" pitchFamily="34" charset="0"/>
              </a:rPr>
              <a:t>Southern Africa: Drought and Fire Weather are added</a:t>
            </a:r>
          </a:p>
          <a:p>
            <a:pPr marL="214313" indent="-214313">
              <a:spcBef>
                <a:spcPts val="900"/>
              </a:spcBef>
              <a:spcAft>
                <a:spcPts val="450"/>
              </a:spcAft>
              <a:buFontTx/>
              <a:buChar char="-"/>
            </a:pPr>
            <a:r>
              <a:rPr lang="en-US" sz="2400" dirty="0">
                <a:latin typeface="Arial" panose="020B0604020202020204" pitchFamily="34" charset="0"/>
                <a:cs typeface="Arial" panose="020B0604020202020204" pitchFamily="34" charset="0"/>
              </a:rPr>
              <a:t>Eastern Africa: Decreased Snow/Ice coverage emerges are added</a:t>
            </a:r>
          </a:p>
        </p:txBody>
      </p:sp>
      <p:pic>
        <p:nvPicPr>
          <p:cNvPr id="21" name="Picture 20">
            <a:extLst>
              <a:ext uri="{FF2B5EF4-FFF2-40B4-BE49-F238E27FC236}">
                <a16:creationId xmlns:a16="http://schemas.microsoft.com/office/drawing/2014/main" id="{2B79D3BC-5EC5-83DE-D26A-6BDF4563F50C}"/>
              </a:ext>
            </a:extLst>
          </p:cNvPr>
          <p:cNvPicPr>
            <a:picLocks noChangeAspect="1"/>
          </p:cNvPicPr>
          <p:nvPr/>
        </p:nvPicPr>
        <p:blipFill rotWithShape="1">
          <a:blip r:embed="rId4"/>
          <a:srcRect l="43010" t="29654" r="32959" b="27368"/>
          <a:stretch/>
        </p:blipFill>
        <p:spPr>
          <a:xfrm>
            <a:off x="6188885" y="1460053"/>
            <a:ext cx="5718194" cy="5337213"/>
          </a:xfrm>
          <a:prstGeom prst="rect">
            <a:avLst/>
          </a:prstGeom>
        </p:spPr>
      </p:pic>
      <p:grpSp>
        <p:nvGrpSpPr>
          <p:cNvPr id="22" name="Group 21">
            <a:extLst>
              <a:ext uri="{FF2B5EF4-FFF2-40B4-BE49-F238E27FC236}">
                <a16:creationId xmlns:a16="http://schemas.microsoft.com/office/drawing/2014/main" id="{7D5525BD-05B7-D2A8-AB91-91B08237DB91}"/>
              </a:ext>
            </a:extLst>
          </p:cNvPr>
          <p:cNvGrpSpPr/>
          <p:nvPr/>
        </p:nvGrpSpPr>
        <p:grpSpPr>
          <a:xfrm>
            <a:off x="6188884" y="3635238"/>
            <a:ext cx="2010899" cy="2924588"/>
            <a:chOff x="1154176" y="985930"/>
            <a:chExt cx="3004457" cy="5643558"/>
          </a:xfrm>
        </p:grpSpPr>
        <p:pic>
          <p:nvPicPr>
            <p:cNvPr id="23" name="Picture 22">
              <a:extLst>
                <a:ext uri="{FF2B5EF4-FFF2-40B4-BE49-F238E27FC236}">
                  <a16:creationId xmlns:a16="http://schemas.microsoft.com/office/drawing/2014/main" id="{558F8F51-0EB4-3BE8-58BE-8951E1D5D516}"/>
                </a:ext>
              </a:extLst>
            </p:cNvPr>
            <p:cNvPicPr>
              <a:picLocks noChangeAspect="1"/>
            </p:cNvPicPr>
            <p:nvPr/>
          </p:nvPicPr>
          <p:blipFill rotWithShape="1">
            <a:blip r:embed="rId5"/>
            <a:srcRect l="-1" t="22047" r="82230"/>
            <a:stretch/>
          </p:blipFill>
          <p:spPr>
            <a:xfrm>
              <a:off x="1154176" y="985930"/>
              <a:ext cx="1565697" cy="1470155"/>
            </a:xfrm>
            <a:prstGeom prst="rect">
              <a:avLst/>
            </a:prstGeom>
          </p:spPr>
        </p:pic>
        <p:pic>
          <p:nvPicPr>
            <p:cNvPr id="24" name="Picture 23">
              <a:extLst>
                <a:ext uri="{FF2B5EF4-FFF2-40B4-BE49-F238E27FC236}">
                  <a16:creationId xmlns:a16="http://schemas.microsoft.com/office/drawing/2014/main" id="{81E628ED-E4DE-3A2D-22B7-81686D471CA5}"/>
                </a:ext>
              </a:extLst>
            </p:cNvPr>
            <p:cNvPicPr>
              <a:picLocks noChangeAspect="1"/>
            </p:cNvPicPr>
            <p:nvPr/>
          </p:nvPicPr>
          <p:blipFill rotWithShape="1">
            <a:blip r:embed="rId5"/>
            <a:srcRect l="43399" t="16110" r="35738"/>
            <a:stretch/>
          </p:blipFill>
          <p:spPr>
            <a:xfrm>
              <a:off x="1154176" y="3814705"/>
              <a:ext cx="1838130" cy="1582122"/>
            </a:xfrm>
            <a:prstGeom prst="rect">
              <a:avLst/>
            </a:prstGeom>
          </p:spPr>
        </p:pic>
        <p:pic>
          <p:nvPicPr>
            <p:cNvPr id="25" name="Picture 24">
              <a:extLst>
                <a:ext uri="{FF2B5EF4-FFF2-40B4-BE49-F238E27FC236}">
                  <a16:creationId xmlns:a16="http://schemas.microsoft.com/office/drawing/2014/main" id="{F3EFEC86-9135-AEF4-BF47-5E7BA08F0143}"/>
                </a:ext>
              </a:extLst>
            </p:cNvPr>
            <p:cNvPicPr>
              <a:picLocks noChangeAspect="1"/>
            </p:cNvPicPr>
            <p:nvPr/>
          </p:nvPicPr>
          <p:blipFill rotWithShape="1">
            <a:blip r:embed="rId5"/>
            <a:srcRect l="64896" t="5227" r="1003" b="28973"/>
            <a:stretch/>
          </p:blipFill>
          <p:spPr>
            <a:xfrm>
              <a:off x="1154176" y="5388516"/>
              <a:ext cx="3004457" cy="1240972"/>
            </a:xfrm>
            <a:prstGeom prst="rect">
              <a:avLst/>
            </a:prstGeom>
          </p:spPr>
        </p:pic>
        <p:pic>
          <p:nvPicPr>
            <p:cNvPr id="26" name="Picture 25">
              <a:extLst>
                <a:ext uri="{FF2B5EF4-FFF2-40B4-BE49-F238E27FC236}">
                  <a16:creationId xmlns:a16="http://schemas.microsoft.com/office/drawing/2014/main" id="{E442EE5F-DA44-5585-0D10-71E7639AB1B5}"/>
                </a:ext>
              </a:extLst>
            </p:cNvPr>
            <p:cNvPicPr>
              <a:picLocks noChangeAspect="1"/>
            </p:cNvPicPr>
            <p:nvPr/>
          </p:nvPicPr>
          <p:blipFill rotWithShape="1">
            <a:blip r:embed="rId5"/>
            <a:srcRect l="17135" t="22047" r="56707"/>
            <a:stretch/>
          </p:blipFill>
          <p:spPr>
            <a:xfrm>
              <a:off x="1154176" y="2456085"/>
              <a:ext cx="2304661" cy="1470156"/>
            </a:xfrm>
            <a:prstGeom prst="rect">
              <a:avLst/>
            </a:prstGeom>
          </p:spPr>
        </p:pic>
      </p:grpSp>
      <p:sp>
        <p:nvSpPr>
          <p:cNvPr id="27" name="TextBox 26">
            <a:extLst>
              <a:ext uri="{FF2B5EF4-FFF2-40B4-BE49-F238E27FC236}">
                <a16:creationId xmlns:a16="http://schemas.microsoft.com/office/drawing/2014/main" id="{F9BC438E-3E11-654D-5717-26D85515BFDA}"/>
              </a:ext>
            </a:extLst>
          </p:cNvPr>
          <p:cNvSpPr txBox="1"/>
          <p:nvPr/>
        </p:nvSpPr>
        <p:spPr>
          <a:xfrm>
            <a:off x="4419719" y="6408558"/>
            <a:ext cx="1769165" cy="369332"/>
          </a:xfrm>
          <a:prstGeom prst="rect">
            <a:avLst/>
          </a:prstGeom>
          <a:noFill/>
        </p:spPr>
        <p:txBody>
          <a:bodyPr wrap="square" rtlCol="0">
            <a:spAutoFit/>
          </a:bodyPr>
          <a:lstStyle/>
          <a:p>
            <a:r>
              <a:rPr lang="en-US" dirty="0"/>
              <a:t>IPCC WG1, 2021</a:t>
            </a:r>
          </a:p>
        </p:txBody>
      </p:sp>
      <p:pic>
        <p:nvPicPr>
          <p:cNvPr id="2" name="Picture 1">
            <a:extLst>
              <a:ext uri="{FF2B5EF4-FFF2-40B4-BE49-F238E27FC236}">
                <a16:creationId xmlns:a16="http://schemas.microsoft.com/office/drawing/2014/main" id="{9D26C785-1CCE-76D4-C33E-031B88F8E2A8}"/>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8254" y="83731"/>
            <a:ext cx="2413238" cy="797879"/>
          </a:xfrm>
          <a:prstGeom prst="rect">
            <a:avLst/>
          </a:prstGeom>
        </p:spPr>
      </p:pic>
      <p:pic>
        <p:nvPicPr>
          <p:cNvPr id="3" name="Picture 2">
            <a:extLst>
              <a:ext uri="{FF2B5EF4-FFF2-40B4-BE49-F238E27FC236}">
                <a16:creationId xmlns:a16="http://schemas.microsoft.com/office/drawing/2014/main" id="{E52CBBE8-DE11-97EA-83A4-3E95229A3AF2}"/>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8254" y="63853"/>
            <a:ext cx="2413238" cy="797879"/>
          </a:xfrm>
          <a:prstGeom prst="rect">
            <a:avLst/>
          </a:prstGeom>
        </p:spPr>
      </p:pic>
    </p:spTree>
    <p:extLst>
      <p:ext uri="{BB962C8B-B14F-4D97-AF65-F5344CB8AC3E}">
        <p14:creationId xmlns:p14="http://schemas.microsoft.com/office/powerpoint/2010/main" val="918018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7903E0E9-0F30-4E59-F2CC-6F3FE71C4BBB}"/>
              </a:ext>
            </a:extLst>
          </p:cNvPr>
          <p:cNvSpPr/>
          <p:nvPr/>
        </p:nvSpPr>
        <p:spPr>
          <a:xfrm>
            <a:off x="4128209" y="60733"/>
            <a:ext cx="3833033"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IV/ Some Gaps</a:t>
            </a:r>
            <a:endParaRPr lang="en-US" spc="-1" dirty="0">
              <a:solidFill>
                <a:srgbClr val="000000"/>
              </a:solidFill>
              <a:uFill>
                <a:solidFill>
                  <a:srgbClr val="FFFFFF"/>
                </a:solidFill>
              </a:uFill>
              <a:latin typeface="Arial"/>
            </a:endParaRPr>
          </a:p>
        </p:txBody>
      </p:sp>
      <p:grpSp>
        <p:nvGrpSpPr>
          <p:cNvPr id="3" name="Group 2">
            <a:extLst>
              <a:ext uri="{FF2B5EF4-FFF2-40B4-BE49-F238E27FC236}">
                <a16:creationId xmlns:a16="http://schemas.microsoft.com/office/drawing/2014/main" id="{C154BD87-0DFB-F633-72BD-B8AF8F5F214A}"/>
              </a:ext>
            </a:extLst>
          </p:cNvPr>
          <p:cNvGrpSpPr/>
          <p:nvPr/>
        </p:nvGrpSpPr>
        <p:grpSpPr>
          <a:xfrm>
            <a:off x="9509181" y="90550"/>
            <a:ext cx="2587063" cy="411333"/>
            <a:chOff x="9157031" y="416872"/>
            <a:chExt cx="2587063" cy="411333"/>
          </a:xfrm>
        </p:grpSpPr>
        <p:sp>
          <p:nvSpPr>
            <p:cNvPr id="4" name="Google Shape;126;p2">
              <a:extLst>
                <a:ext uri="{FF2B5EF4-FFF2-40B4-BE49-F238E27FC236}">
                  <a16:creationId xmlns:a16="http://schemas.microsoft.com/office/drawing/2014/main" id="{89887E7C-7D7C-490C-0A69-22E8E7FD1408}"/>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7;p2">
              <a:extLst>
                <a:ext uri="{FF2B5EF4-FFF2-40B4-BE49-F238E27FC236}">
                  <a16:creationId xmlns:a16="http://schemas.microsoft.com/office/drawing/2014/main" id="{DB0F9B54-505E-BE09-E80C-6D8561B9FE7D}"/>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77D94F63-3DF3-3DE0-55DD-D6D8206BA352}"/>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0DE44E86-3A1F-4B13-BEA4-45197C7EDF46}"/>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0;p2">
              <a:extLst>
                <a:ext uri="{FF2B5EF4-FFF2-40B4-BE49-F238E27FC236}">
                  <a16:creationId xmlns:a16="http://schemas.microsoft.com/office/drawing/2014/main" id="{65861F0C-2B7F-96AD-FB52-802D8A2D84BD}"/>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1;p2">
              <a:extLst>
                <a:ext uri="{FF2B5EF4-FFF2-40B4-BE49-F238E27FC236}">
                  <a16:creationId xmlns:a16="http://schemas.microsoft.com/office/drawing/2014/main" id="{8733946E-90AA-22E0-FF97-0F082AE7E196}"/>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32;p2">
              <a:extLst>
                <a:ext uri="{FF2B5EF4-FFF2-40B4-BE49-F238E27FC236}">
                  <a16:creationId xmlns:a16="http://schemas.microsoft.com/office/drawing/2014/main" id="{0C3D19DA-F100-3372-FDC7-5ED6B514829D}"/>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pic>
        <p:nvPicPr>
          <p:cNvPr id="11" name="Picture 10">
            <a:extLst>
              <a:ext uri="{FF2B5EF4-FFF2-40B4-BE49-F238E27FC236}">
                <a16:creationId xmlns:a16="http://schemas.microsoft.com/office/drawing/2014/main" id="{796B4664-6D58-C58E-2BA0-328BE1F6E6D9}"/>
              </a:ext>
            </a:extLst>
          </p:cNvPr>
          <p:cNvPicPr>
            <a:picLocks noChangeAspect="1"/>
          </p:cNvPicPr>
          <p:nvPr/>
        </p:nvPicPr>
        <p:blipFill rotWithShape="1">
          <a:blip r:embed="rId4">
            <a:extLst>
              <a:ext uri="{28A0092B-C50C-407E-A947-70E740481C1C}">
                <a14:useLocalDpi xmlns:a14="http://schemas.microsoft.com/office/drawing/2010/main" val="0"/>
              </a:ext>
            </a:extLst>
          </a:blip>
          <a:srcRect l="4780" t="7878" r="3485" b="8187"/>
          <a:stretch/>
        </p:blipFill>
        <p:spPr>
          <a:xfrm>
            <a:off x="18254" y="63853"/>
            <a:ext cx="2413238" cy="797879"/>
          </a:xfrm>
          <a:prstGeom prst="rect">
            <a:avLst/>
          </a:prstGeom>
        </p:spPr>
      </p:pic>
      <p:sp>
        <p:nvSpPr>
          <p:cNvPr id="12" name="TextBox 11">
            <a:extLst>
              <a:ext uri="{FF2B5EF4-FFF2-40B4-BE49-F238E27FC236}">
                <a16:creationId xmlns:a16="http://schemas.microsoft.com/office/drawing/2014/main" id="{4B30E2D0-E7AD-032C-C403-FEDA86CFA010}"/>
              </a:ext>
            </a:extLst>
          </p:cNvPr>
          <p:cNvSpPr txBox="1"/>
          <p:nvPr/>
        </p:nvSpPr>
        <p:spPr>
          <a:xfrm>
            <a:off x="18254" y="1259297"/>
            <a:ext cx="12246634" cy="5016758"/>
          </a:xfrm>
          <a:prstGeom prst="rect">
            <a:avLst/>
          </a:prstGeom>
          <a:noFill/>
        </p:spPr>
        <p:txBody>
          <a:bodyPr wrap="square" rtlCol="0">
            <a:spAutoFit/>
          </a:bodyPr>
          <a:lstStyle/>
          <a:p>
            <a:pPr marL="457200" indent="-457200">
              <a:spcBef>
                <a:spcPts val="600"/>
              </a:spcBef>
              <a:spcAft>
                <a:spcPts val="600"/>
              </a:spcAft>
              <a:buFontTx/>
              <a:buChar char="-"/>
            </a:pPr>
            <a:r>
              <a:rPr lang="en-US" sz="2800" dirty="0">
                <a:latin typeface="Arial" panose="020B0604020202020204" pitchFamily="34" charset="0"/>
                <a:cs typeface="Arial" panose="020B0604020202020204" pitchFamily="34" charset="0"/>
              </a:rPr>
              <a:t>Link extreme heat indices to human, animal and plant health</a:t>
            </a:r>
          </a:p>
          <a:p>
            <a:pPr marL="457200" indent="-457200">
              <a:spcBef>
                <a:spcPts val="600"/>
              </a:spcBef>
              <a:spcAft>
                <a:spcPts val="600"/>
              </a:spcAft>
              <a:buFontTx/>
              <a:buChar char="-"/>
            </a:pPr>
            <a:r>
              <a:rPr lang="en-US" sz="2800" dirty="0">
                <a:latin typeface="Arial" panose="020B0604020202020204" pitchFamily="34" charset="0"/>
                <a:cs typeface="Arial" panose="020B0604020202020204" pitchFamily="34" charset="0"/>
              </a:rPr>
              <a:t>Populate the African literature with more heat indices – increase the level of confidence !</a:t>
            </a:r>
          </a:p>
          <a:p>
            <a:pPr marL="457200" indent="-457200">
              <a:spcBef>
                <a:spcPts val="600"/>
              </a:spcBef>
              <a:spcAft>
                <a:spcPts val="600"/>
              </a:spcAft>
              <a:buFontTx/>
              <a:buChar char="-"/>
            </a:pPr>
            <a:r>
              <a:rPr lang="en-US" sz="2800" dirty="0">
                <a:latin typeface="Arial" panose="020B0604020202020204" pitchFamily="34" charset="0"/>
                <a:cs typeface="Arial" panose="020B0604020202020204" pitchFamily="34" charset="0"/>
              </a:rPr>
              <a:t>Population and ecosystems exposure and how heat impacts work productivity and energy demand – quantification !</a:t>
            </a:r>
          </a:p>
          <a:p>
            <a:pPr marL="457200" indent="-457200">
              <a:spcBef>
                <a:spcPts val="600"/>
              </a:spcBef>
              <a:spcAft>
                <a:spcPts val="600"/>
              </a:spcAft>
              <a:buFontTx/>
              <a:buChar char="-"/>
            </a:pPr>
            <a:r>
              <a:rPr lang="en-US" sz="2800" dirty="0">
                <a:latin typeface="Arial" panose="020B0604020202020204" pitchFamily="34" charset="0"/>
                <a:cs typeface="Arial" panose="020B0604020202020204" pitchFamily="34" charset="0"/>
              </a:rPr>
              <a:t>Energy demand is completely missing from CIDs – Yet very critical for Africa – Just transition</a:t>
            </a:r>
          </a:p>
          <a:p>
            <a:pPr marL="457200" indent="-457200">
              <a:spcBef>
                <a:spcPts val="600"/>
              </a:spcBef>
              <a:spcAft>
                <a:spcPts val="600"/>
              </a:spcAft>
              <a:buFontTx/>
              <a:buChar char="-"/>
            </a:pPr>
            <a:r>
              <a:rPr lang="en-US" sz="2800" dirty="0">
                <a:latin typeface="Arial" panose="020B0604020202020204" pitchFamily="34" charset="0"/>
                <a:cs typeface="Arial" panose="020B0604020202020204" pitchFamily="34" charset="0"/>
              </a:rPr>
              <a:t>Literature related to drought issues in Africa has a lot of gaps. Rather than taking a general trend and averaging over a large domain, needs to disentangle spatially and temporally – change narrative</a:t>
            </a:r>
          </a:p>
        </p:txBody>
      </p:sp>
    </p:spTree>
    <p:extLst>
      <p:ext uri="{BB962C8B-B14F-4D97-AF65-F5344CB8AC3E}">
        <p14:creationId xmlns:p14="http://schemas.microsoft.com/office/powerpoint/2010/main" val="3677634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69A596A2-97A6-5FFB-2A30-486762572273}"/>
              </a:ext>
            </a:extLst>
          </p:cNvPr>
          <p:cNvSpPr/>
          <p:nvPr/>
        </p:nvSpPr>
        <p:spPr>
          <a:xfrm>
            <a:off x="4128209" y="60733"/>
            <a:ext cx="3833033"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IV/ Some Gaps</a:t>
            </a:r>
            <a:endParaRPr lang="en-US" spc="-1" dirty="0">
              <a:solidFill>
                <a:srgbClr val="000000"/>
              </a:solidFill>
              <a:uFill>
                <a:solidFill>
                  <a:srgbClr val="FFFFFF"/>
                </a:solidFill>
              </a:uFill>
              <a:latin typeface="Arial"/>
            </a:endParaRPr>
          </a:p>
        </p:txBody>
      </p:sp>
      <p:sp>
        <p:nvSpPr>
          <p:cNvPr id="4" name="TextBox 3">
            <a:extLst>
              <a:ext uri="{FF2B5EF4-FFF2-40B4-BE49-F238E27FC236}">
                <a16:creationId xmlns:a16="http://schemas.microsoft.com/office/drawing/2014/main" id="{8B597BC8-8705-80A0-D230-B61A28D2F0EE}"/>
              </a:ext>
            </a:extLst>
          </p:cNvPr>
          <p:cNvSpPr txBox="1"/>
          <p:nvPr/>
        </p:nvSpPr>
        <p:spPr>
          <a:xfrm>
            <a:off x="0" y="1050380"/>
            <a:ext cx="11550926" cy="4431983"/>
          </a:xfrm>
          <a:prstGeom prst="rect">
            <a:avLst/>
          </a:prstGeom>
          <a:noFill/>
        </p:spPr>
        <p:txBody>
          <a:bodyPr wrap="square">
            <a:spAutoFit/>
          </a:bodyPr>
          <a:lstStyle/>
          <a:p>
            <a:pPr marL="457200" indent="-457200">
              <a:spcBef>
                <a:spcPts val="600"/>
              </a:spcBef>
              <a:spcAft>
                <a:spcPts val="600"/>
              </a:spcAft>
              <a:buFontTx/>
              <a:buChar char="-"/>
            </a:pPr>
            <a:r>
              <a:rPr lang="en-US" sz="2800" dirty="0">
                <a:latin typeface="Arial" panose="020B0604020202020204" pitchFamily="34" charset="0"/>
                <a:cs typeface="Arial" panose="020B0604020202020204" pitchFamily="34" charset="0"/>
              </a:rPr>
              <a:t>Aridity is completely in the low confidence side – Need to look into biomes exposure</a:t>
            </a:r>
          </a:p>
          <a:p>
            <a:pPr marL="457200" indent="-457200">
              <a:spcBef>
                <a:spcPts val="600"/>
              </a:spcBef>
              <a:spcAft>
                <a:spcPts val="600"/>
              </a:spcAft>
              <a:buFontTx/>
              <a:buChar char="-"/>
            </a:pPr>
            <a:r>
              <a:rPr lang="en-US" sz="2800" dirty="0">
                <a:latin typeface="Arial" panose="020B0604020202020204" pitchFamily="34" charset="0"/>
                <a:cs typeface="Arial" panose="020B0604020202020204" pitchFamily="34" charset="0"/>
              </a:rPr>
              <a:t>No attempts to link extreme precipitation to floods – large a large gaps about flood drivers in present-day and occurrence in the future</a:t>
            </a:r>
          </a:p>
          <a:p>
            <a:pPr marL="457200" indent="-457200">
              <a:spcBef>
                <a:spcPts val="600"/>
              </a:spcBef>
              <a:spcAft>
                <a:spcPts val="600"/>
              </a:spcAft>
              <a:buFontTx/>
              <a:buChar char="-"/>
            </a:pPr>
            <a:r>
              <a:rPr lang="en-US" sz="2800" dirty="0">
                <a:latin typeface="Arial" panose="020B0604020202020204" pitchFamily="34" charset="0"/>
                <a:cs typeface="Arial" panose="020B0604020202020204" pitchFamily="34" charset="0"/>
              </a:rPr>
              <a:t>Landslides, River flooding, Fire weather, Windstorm, Dust and Sandstorm, Tropical cyclones </a:t>
            </a:r>
          </a:p>
          <a:p>
            <a:pPr marL="457200" indent="-457200">
              <a:spcBef>
                <a:spcPts val="600"/>
              </a:spcBef>
              <a:spcAft>
                <a:spcPts val="600"/>
              </a:spcAft>
              <a:buFontTx/>
              <a:buChar char="-"/>
            </a:pPr>
            <a:r>
              <a:rPr lang="en-US" sz="2800" dirty="0">
                <a:latin typeface="Arial" panose="020B0604020202020204" pitchFamily="34" charset="0"/>
                <a:cs typeface="Arial" panose="020B0604020202020204" pitchFamily="34" charset="0"/>
              </a:rPr>
              <a:t>Invest more in the behavior of these CIDs under global warming of 1.5C, 2C, 2.5C, 3C, etc. – to inform AGN, risks and adaptation communities, policymakers,    </a:t>
            </a:r>
          </a:p>
        </p:txBody>
      </p:sp>
      <p:pic>
        <p:nvPicPr>
          <p:cNvPr id="6" name="Picture 5">
            <a:extLst>
              <a:ext uri="{FF2B5EF4-FFF2-40B4-BE49-F238E27FC236}">
                <a16:creationId xmlns:a16="http://schemas.microsoft.com/office/drawing/2014/main" id="{84DD65A2-85E2-CBAE-8264-4E80735FA02B}"/>
              </a:ext>
            </a:extLst>
          </p:cNvPr>
          <p:cNvPicPr>
            <a:picLocks noChangeAspect="1"/>
          </p:cNvPicPr>
          <p:nvPr/>
        </p:nvPicPr>
        <p:blipFill rotWithShape="1">
          <a:blip r:embed="rId2">
            <a:extLst>
              <a:ext uri="{28A0092B-C50C-407E-A947-70E740481C1C}">
                <a14:useLocalDpi xmlns:a14="http://schemas.microsoft.com/office/drawing/2010/main" val="0"/>
              </a:ext>
            </a:extLst>
          </a:blip>
          <a:srcRect l="4780" t="7878" r="3485" b="8187"/>
          <a:stretch/>
        </p:blipFill>
        <p:spPr>
          <a:xfrm>
            <a:off x="18254" y="63853"/>
            <a:ext cx="2413238" cy="797879"/>
          </a:xfrm>
          <a:prstGeom prst="rect">
            <a:avLst/>
          </a:prstGeom>
        </p:spPr>
      </p:pic>
      <p:grpSp>
        <p:nvGrpSpPr>
          <p:cNvPr id="13" name="Group 12">
            <a:extLst>
              <a:ext uri="{FF2B5EF4-FFF2-40B4-BE49-F238E27FC236}">
                <a16:creationId xmlns:a16="http://schemas.microsoft.com/office/drawing/2014/main" id="{7AEE8894-3B13-83FE-083A-F0E167204ED0}"/>
              </a:ext>
            </a:extLst>
          </p:cNvPr>
          <p:cNvGrpSpPr/>
          <p:nvPr/>
        </p:nvGrpSpPr>
        <p:grpSpPr>
          <a:xfrm>
            <a:off x="9519120" y="80611"/>
            <a:ext cx="2587063" cy="411333"/>
            <a:chOff x="9157031" y="416872"/>
            <a:chExt cx="2587063" cy="411333"/>
          </a:xfrm>
        </p:grpSpPr>
        <p:sp>
          <p:nvSpPr>
            <p:cNvPr id="14" name="Google Shape;126;p2">
              <a:extLst>
                <a:ext uri="{FF2B5EF4-FFF2-40B4-BE49-F238E27FC236}">
                  <a16:creationId xmlns:a16="http://schemas.microsoft.com/office/drawing/2014/main" id="{5B3819B8-CBB2-7E87-0472-CA5A9FBBD270}"/>
                </a:ext>
              </a:extLst>
            </p:cNvPr>
            <p:cNvSpPr/>
            <p:nvPr/>
          </p:nvSpPr>
          <p:spPr>
            <a:xfrm>
              <a:off x="10629851" y="500603"/>
              <a:ext cx="1114243" cy="24038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5" name="Google Shape;127;p2">
              <a:extLst>
                <a:ext uri="{FF2B5EF4-FFF2-40B4-BE49-F238E27FC236}">
                  <a16:creationId xmlns:a16="http://schemas.microsoft.com/office/drawing/2014/main" id="{3104F816-46C9-B2BA-42E9-E0C71274D1DB}"/>
                </a:ext>
              </a:extLst>
            </p:cNvPr>
            <p:cNvSpPr/>
            <p:nvPr/>
          </p:nvSpPr>
          <p:spPr>
            <a:xfrm>
              <a:off x="9157031" y="416872"/>
              <a:ext cx="412851" cy="4113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6" name="Google Shape;128;p2">
              <a:extLst>
                <a:ext uri="{FF2B5EF4-FFF2-40B4-BE49-F238E27FC236}">
                  <a16:creationId xmlns:a16="http://schemas.microsoft.com/office/drawing/2014/main" id="{A4491972-720E-3C35-4B6C-6D82A61BF7AE}"/>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7" name="Google Shape;129;p2">
              <a:extLst>
                <a:ext uri="{FF2B5EF4-FFF2-40B4-BE49-F238E27FC236}">
                  <a16:creationId xmlns:a16="http://schemas.microsoft.com/office/drawing/2014/main" id="{3245B2B4-DECA-D588-0CEB-7556403B6D99}"/>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8" name="Google Shape;130;p2">
              <a:extLst>
                <a:ext uri="{FF2B5EF4-FFF2-40B4-BE49-F238E27FC236}">
                  <a16:creationId xmlns:a16="http://schemas.microsoft.com/office/drawing/2014/main" id="{E2AEEAC7-D0A0-9E78-593A-5B1943858E4E}"/>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9" name="Google Shape;131;p2">
              <a:extLst>
                <a:ext uri="{FF2B5EF4-FFF2-40B4-BE49-F238E27FC236}">
                  <a16:creationId xmlns:a16="http://schemas.microsoft.com/office/drawing/2014/main" id="{5A3566CF-4C70-C14A-26DC-8AD6EFEEC516}"/>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20" name="Google Shape;132;p2">
              <a:extLst>
                <a:ext uri="{FF2B5EF4-FFF2-40B4-BE49-F238E27FC236}">
                  <a16:creationId xmlns:a16="http://schemas.microsoft.com/office/drawing/2014/main" id="{25E09DBC-CA9D-D4C8-5810-47D7FCD2A3DC}"/>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1111758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B8FC18-DEF2-B959-DAF9-927E43E0EF3A}"/>
              </a:ext>
            </a:extLst>
          </p:cNvPr>
          <p:cNvGrpSpPr/>
          <p:nvPr/>
        </p:nvGrpSpPr>
        <p:grpSpPr>
          <a:xfrm>
            <a:off x="9519120" y="60733"/>
            <a:ext cx="2587063" cy="411333"/>
            <a:chOff x="9157031" y="416872"/>
            <a:chExt cx="2587063" cy="411333"/>
          </a:xfrm>
        </p:grpSpPr>
        <p:sp>
          <p:nvSpPr>
            <p:cNvPr id="3" name="Google Shape;126;p2">
              <a:extLst>
                <a:ext uri="{FF2B5EF4-FFF2-40B4-BE49-F238E27FC236}">
                  <a16:creationId xmlns:a16="http://schemas.microsoft.com/office/drawing/2014/main" id="{644736A8-0888-D007-039C-82953A7498D8}"/>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4" name="Google Shape;127;p2">
              <a:extLst>
                <a:ext uri="{FF2B5EF4-FFF2-40B4-BE49-F238E27FC236}">
                  <a16:creationId xmlns:a16="http://schemas.microsoft.com/office/drawing/2014/main" id="{F5E7D668-64B2-9B97-1333-408F8F1F6E77}"/>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8;p2">
              <a:extLst>
                <a:ext uri="{FF2B5EF4-FFF2-40B4-BE49-F238E27FC236}">
                  <a16:creationId xmlns:a16="http://schemas.microsoft.com/office/drawing/2014/main" id="{B9141D7A-F2A1-B556-4CE9-6A7D9A180B16}"/>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9;p2">
              <a:extLst>
                <a:ext uri="{FF2B5EF4-FFF2-40B4-BE49-F238E27FC236}">
                  <a16:creationId xmlns:a16="http://schemas.microsoft.com/office/drawing/2014/main" id="{E74EB5A6-E626-CC41-CB52-25720EFA6A15}"/>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30;p2">
              <a:extLst>
                <a:ext uri="{FF2B5EF4-FFF2-40B4-BE49-F238E27FC236}">
                  <a16:creationId xmlns:a16="http://schemas.microsoft.com/office/drawing/2014/main" id="{E659A790-501E-0E1D-8502-86C1A3AD68E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1;p2">
              <a:extLst>
                <a:ext uri="{FF2B5EF4-FFF2-40B4-BE49-F238E27FC236}">
                  <a16:creationId xmlns:a16="http://schemas.microsoft.com/office/drawing/2014/main" id="{164989E3-84A5-5CE7-4682-89FE2AD30AA4}"/>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2;p2">
              <a:extLst>
                <a:ext uri="{FF2B5EF4-FFF2-40B4-BE49-F238E27FC236}">
                  <a16:creationId xmlns:a16="http://schemas.microsoft.com/office/drawing/2014/main" id="{48E86DC6-53CB-E321-2408-C4F1EAABD5CC}"/>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24" name="TextBox 23">
            <a:extLst>
              <a:ext uri="{FF2B5EF4-FFF2-40B4-BE49-F238E27FC236}">
                <a16:creationId xmlns:a16="http://schemas.microsoft.com/office/drawing/2014/main" id="{FCBF42A5-CF08-A974-403C-03B3AFAC850B}"/>
              </a:ext>
            </a:extLst>
          </p:cNvPr>
          <p:cNvSpPr txBox="1"/>
          <p:nvPr/>
        </p:nvSpPr>
        <p:spPr>
          <a:xfrm>
            <a:off x="90433" y="764118"/>
            <a:ext cx="7275443"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solidFill>
                  <a:srgbClr val="0D11B9"/>
                </a:solidFill>
                <a:latin typeface="Arial" panose="020B0604020202020204" pitchFamily="34" charset="0"/>
                <a:cs typeface="Arial" panose="020B0604020202020204" pitchFamily="34" charset="0"/>
              </a:rPr>
              <a:t>Extreme Heat: observed heatwaves</a:t>
            </a:r>
          </a:p>
        </p:txBody>
      </p:sp>
      <p:pic>
        <p:nvPicPr>
          <p:cNvPr id="10" name="Picture 9">
            <a:extLst>
              <a:ext uri="{FF2B5EF4-FFF2-40B4-BE49-F238E27FC236}">
                <a16:creationId xmlns:a16="http://schemas.microsoft.com/office/drawing/2014/main" id="{D46A88DC-4D73-0B56-26B0-8068339270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263665"/>
            <a:ext cx="5820841" cy="5594335"/>
          </a:xfrm>
          <a:prstGeom prst="rect">
            <a:avLst/>
          </a:prstGeom>
        </p:spPr>
      </p:pic>
      <p:pic>
        <p:nvPicPr>
          <p:cNvPr id="11" name="Picture 10">
            <a:extLst>
              <a:ext uri="{FF2B5EF4-FFF2-40B4-BE49-F238E27FC236}">
                <a16:creationId xmlns:a16="http://schemas.microsoft.com/office/drawing/2014/main" id="{98FA94EF-4BA3-495F-46AF-7941A33885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71162" y="1313908"/>
            <a:ext cx="5793775" cy="5544092"/>
          </a:xfrm>
          <a:prstGeom prst="rect">
            <a:avLst/>
          </a:prstGeom>
        </p:spPr>
      </p:pic>
      <p:sp>
        <p:nvSpPr>
          <p:cNvPr id="12" name="TextBox 11">
            <a:extLst>
              <a:ext uri="{FF2B5EF4-FFF2-40B4-BE49-F238E27FC236}">
                <a16:creationId xmlns:a16="http://schemas.microsoft.com/office/drawing/2014/main" id="{3C84A384-24A8-3293-7646-16F0966ED7A2}"/>
              </a:ext>
            </a:extLst>
          </p:cNvPr>
          <p:cNvSpPr txBox="1"/>
          <p:nvPr/>
        </p:nvSpPr>
        <p:spPr>
          <a:xfrm>
            <a:off x="7477104" y="693782"/>
            <a:ext cx="3366835" cy="369332"/>
          </a:xfrm>
          <a:prstGeom prst="rect">
            <a:avLst/>
          </a:prstGeom>
          <a:noFill/>
        </p:spPr>
        <p:txBody>
          <a:bodyPr wrap="square" rtlCol="0">
            <a:spAutoFit/>
          </a:bodyPr>
          <a:lstStyle/>
          <a:p>
            <a:r>
              <a:rPr lang="en-US" dirty="0"/>
              <a:t>Dajuma et al. 2023, under review</a:t>
            </a:r>
          </a:p>
        </p:txBody>
      </p:sp>
      <p:pic>
        <p:nvPicPr>
          <p:cNvPr id="13" name="Picture 12">
            <a:extLst>
              <a:ext uri="{FF2B5EF4-FFF2-40B4-BE49-F238E27FC236}">
                <a16:creationId xmlns:a16="http://schemas.microsoft.com/office/drawing/2014/main" id="{7D6F8FF4-84E2-059C-76ED-9D50F10D4DD1}"/>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 y="0"/>
            <a:ext cx="2019718" cy="759256"/>
          </a:xfrm>
          <a:prstGeom prst="rect">
            <a:avLst/>
          </a:prstGeom>
        </p:spPr>
      </p:pic>
      <p:sp>
        <p:nvSpPr>
          <p:cNvPr id="15" name="CustomShape 1">
            <a:extLst>
              <a:ext uri="{FF2B5EF4-FFF2-40B4-BE49-F238E27FC236}">
                <a16:creationId xmlns:a16="http://schemas.microsoft.com/office/drawing/2014/main" id="{F7B1EB03-149B-B741-DDDF-2D7DA33BCD97}"/>
              </a:ext>
            </a:extLst>
          </p:cNvPr>
          <p:cNvSpPr/>
          <p:nvPr/>
        </p:nvSpPr>
        <p:spPr>
          <a:xfrm>
            <a:off x="3907898" y="30079"/>
            <a:ext cx="4073223"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rPr>
              <a:t>V/ Some gaps filled</a:t>
            </a:r>
            <a:endParaRPr lang="en-US"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164309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3810000" y="0"/>
            <a:ext cx="4647600"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 The Context </a:t>
            </a:r>
            <a:endParaRPr lang="en-US" spc="-1" dirty="0">
              <a:solidFill>
                <a:srgbClr val="000000"/>
              </a:solidFill>
              <a:uFill>
                <a:solidFill>
                  <a:srgbClr val="FFFFFF"/>
                </a:solidFill>
              </a:uFill>
              <a:latin typeface="Arial"/>
            </a:endParaRPr>
          </a:p>
        </p:txBody>
      </p:sp>
      <p:sp>
        <p:nvSpPr>
          <p:cNvPr id="138" name="CustomShape 2"/>
          <p:cNvSpPr/>
          <p:nvPr/>
        </p:nvSpPr>
        <p:spPr>
          <a:xfrm>
            <a:off x="127498" y="918589"/>
            <a:ext cx="2388667" cy="4557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Clr>
                <a:srgbClr val="250DD7"/>
              </a:buClr>
              <a:buFont typeface="Wingdings" charset="2"/>
              <a:buChar char=""/>
            </a:pPr>
            <a:r>
              <a:rPr lang="en-US" sz="3200" b="1" spc="-1" dirty="0">
                <a:solidFill>
                  <a:srgbClr val="250DD7"/>
                </a:solidFill>
                <a:uFill>
                  <a:solidFill>
                    <a:srgbClr val="FFFFFF"/>
                  </a:solidFill>
                </a:uFill>
                <a:latin typeface="Arial"/>
                <a:ea typeface="DejaVu Sans"/>
              </a:rPr>
              <a:t> Africa:     </a:t>
            </a:r>
            <a:endParaRPr lang="en-US" sz="2400" spc="-1" dirty="0">
              <a:solidFill>
                <a:srgbClr val="000000"/>
              </a:solidFill>
              <a:uFill>
                <a:solidFill>
                  <a:srgbClr val="FFFFFF"/>
                </a:solidFill>
              </a:uFill>
              <a:latin typeface="Arial"/>
            </a:endParaRPr>
          </a:p>
        </p:txBody>
      </p:sp>
      <p:sp>
        <p:nvSpPr>
          <p:cNvPr id="139" name="CustomShape 3"/>
          <p:cNvSpPr/>
          <p:nvPr/>
        </p:nvSpPr>
        <p:spPr>
          <a:xfrm>
            <a:off x="127498" y="1677223"/>
            <a:ext cx="6676955" cy="1235004"/>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Blip>
                <a:blip r:embed="rId2"/>
              </a:buBlip>
            </a:pPr>
            <a:r>
              <a:rPr lang="en-US" sz="2400" b="1" spc="-1" dirty="0">
                <a:solidFill>
                  <a:srgbClr val="000000"/>
                </a:solidFill>
                <a:uFill>
                  <a:solidFill>
                    <a:srgbClr val="FFFFFF"/>
                  </a:solidFill>
                </a:uFill>
                <a:latin typeface="Arial" panose="020B0604020202020204" pitchFamily="34" charset="0"/>
                <a:ea typeface="MS PGothic"/>
                <a:cs typeface="Arial" panose="020B0604020202020204" pitchFamily="34" charset="0"/>
              </a:rPr>
              <a:t> Climate change hot spot where increased hazards probability, vulnerability and exposure meet: climate risk is high</a:t>
            </a:r>
            <a:endParaRPr lang="en-US" sz="2000" spc="-1" dirty="0">
              <a:solidFill>
                <a:srgbClr val="000000"/>
              </a:solidFill>
              <a:uFill>
                <a:solidFill>
                  <a:srgbClr val="FFFFFF"/>
                </a:solidFill>
              </a:uFill>
              <a:latin typeface="Arial" panose="020B0604020202020204" pitchFamily="34" charset="0"/>
              <a:cs typeface="Arial" panose="020B0604020202020204" pitchFamily="34" charset="0"/>
            </a:endParaRPr>
          </a:p>
        </p:txBody>
      </p:sp>
      <p:sp>
        <p:nvSpPr>
          <p:cNvPr id="16" name="CustomShape 5">
            <a:extLst>
              <a:ext uri="{FF2B5EF4-FFF2-40B4-BE49-F238E27FC236}">
                <a16:creationId xmlns:a16="http://schemas.microsoft.com/office/drawing/2014/main" id="{912E574A-8238-46B7-A9F6-FABE8DE6C2D4}"/>
              </a:ext>
            </a:extLst>
          </p:cNvPr>
          <p:cNvSpPr/>
          <p:nvPr/>
        </p:nvSpPr>
        <p:spPr>
          <a:xfrm>
            <a:off x="198783" y="3133867"/>
            <a:ext cx="5963478" cy="42516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Blip>
                <a:blip r:embed="rId2"/>
              </a:buBlip>
            </a:pPr>
            <a:r>
              <a:rPr lang="en-US" sz="2400" b="1" spc="-1" dirty="0">
                <a:solidFill>
                  <a:srgbClr val="000000"/>
                </a:solidFill>
                <a:uFill>
                  <a:solidFill>
                    <a:srgbClr val="FFFFFF"/>
                  </a:solidFill>
                </a:uFill>
                <a:latin typeface="Arial"/>
                <a:ea typeface="MS PGothic"/>
              </a:rPr>
              <a:t> Recent studies (i.e. IPCC AR6 SR1.5):</a:t>
            </a:r>
            <a:endParaRPr lang="en-US" sz="2400" spc="-1" dirty="0">
              <a:solidFill>
                <a:srgbClr val="000000"/>
              </a:solidFill>
              <a:uFill>
                <a:solidFill>
                  <a:srgbClr val="FFFFFF"/>
                </a:solidFill>
              </a:uFill>
              <a:latin typeface="Arial"/>
            </a:endParaRPr>
          </a:p>
        </p:txBody>
      </p:sp>
      <p:grpSp>
        <p:nvGrpSpPr>
          <p:cNvPr id="25" name="Group 24">
            <a:extLst>
              <a:ext uri="{FF2B5EF4-FFF2-40B4-BE49-F238E27FC236}">
                <a16:creationId xmlns:a16="http://schemas.microsoft.com/office/drawing/2014/main" id="{7C9360CE-3828-4CAC-915F-7C800574FDEE}"/>
              </a:ext>
            </a:extLst>
          </p:cNvPr>
          <p:cNvGrpSpPr/>
          <p:nvPr/>
        </p:nvGrpSpPr>
        <p:grpSpPr>
          <a:xfrm>
            <a:off x="9519120" y="60733"/>
            <a:ext cx="2587063" cy="411333"/>
            <a:chOff x="9157031" y="416872"/>
            <a:chExt cx="2587063" cy="411333"/>
          </a:xfrm>
        </p:grpSpPr>
        <p:sp>
          <p:nvSpPr>
            <p:cNvPr id="26" name="Google Shape;126;p2">
              <a:extLst>
                <a:ext uri="{FF2B5EF4-FFF2-40B4-BE49-F238E27FC236}">
                  <a16:creationId xmlns:a16="http://schemas.microsoft.com/office/drawing/2014/main" id="{1DAB1114-909D-476B-A967-7A23AD778092}"/>
                </a:ext>
              </a:extLst>
            </p:cNvPr>
            <p:cNvSpPr/>
            <p:nvPr/>
          </p:nvSpPr>
          <p:spPr>
            <a:xfrm>
              <a:off x="10629851" y="500603"/>
              <a:ext cx="1114243" cy="24038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27" name="Google Shape;127;p2">
              <a:extLst>
                <a:ext uri="{FF2B5EF4-FFF2-40B4-BE49-F238E27FC236}">
                  <a16:creationId xmlns:a16="http://schemas.microsoft.com/office/drawing/2014/main" id="{0ABDAE00-32A7-49C6-B36A-BE90D674B114}"/>
                </a:ext>
              </a:extLst>
            </p:cNvPr>
            <p:cNvSpPr/>
            <p:nvPr/>
          </p:nvSpPr>
          <p:spPr>
            <a:xfrm>
              <a:off x="9157031" y="416872"/>
              <a:ext cx="412851" cy="4113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28" name="Google Shape;128;p2">
              <a:extLst>
                <a:ext uri="{FF2B5EF4-FFF2-40B4-BE49-F238E27FC236}">
                  <a16:creationId xmlns:a16="http://schemas.microsoft.com/office/drawing/2014/main" id="{3B19D038-5E2D-4255-A6FF-8AC087E53B2F}"/>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29" name="Google Shape;129;p2">
              <a:extLst>
                <a:ext uri="{FF2B5EF4-FFF2-40B4-BE49-F238E27FC236}">
                  <a16:creationId xmlns:a16="http://schemas.microsoft.com/office/drawing/2014/main" id="{F0466A5B-791B-4444-BFA3-82CBD055CD41}"/>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0" name="Google Shape;130;p2">
              <a:extLst>
                <a:ext uri="{FF2B5EF4-FFF2-40B4-BE49-F238E27FC236}">
                  <a16:creationId xmlns:a16="http://schemas.microsoft.com/office/drawing/2014/main" id="{8678E9CA-6B9D-4952-A314-FF6D9A51846D}"/>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1" name="Google Shape;131;p2">
              <a:extLst>
                <a:ext uri="{FF2B5EF4-FFF2-40B4-BE49-F238E27FC236}">
                  <a16:creationId xmlns:a16="http://schemas.microsoft.com/office/drawing/2014/main" id="{B94CF962-F0F7-4717-9B8C-1271637F527D}"/>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2" name="Google Shape;132;p2">
              <a:extLst>
                <a:ext uri="{FF2B5EF4-FFF2-40B4-BE49-F238E27FC236}">
                  <a16:creationId xmlns:a16="http://schemas.microsoft.com/office/drawing/2014/main" id="{198E3E82-6F9C-4BFF-A47E-0F32BDA4E66A}"/>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pic>
        <p:nvPicPr>
          <p:cNvPr id="21" name="Picture 20">
            <a:extLst>
              <a:ext uri="{FF2B5EF4-FFF2-40B4-BE49-F238E27FC236}">
                <a16:creationId xmlns:a16="http://schemas.microsoft.com/office/drawing/2014/main" id="{92A0AB8F-C388-B5A1-91E9-BE588DF1F715}"/>
              </a:ext>
            </a:extLst>
          </p:cNvPr>
          <p:cNvPicPr>
            <a:picLocks noChangeAspect="1"/>
          </p:cNvPicPr>
          <p:nvPr/>
        </p:nvPicPr>
        <p:blipFill rotWithShape="1">
          <a:blip r:embed="rId5"/>
          <a:srcRect l="1636" t="5306" r="1497" b="2177"/>
          <a:stretch/>
        </p:blipFill>
        <p:spPr>
          <a:xfrm>
            <a:off x="6551524" y="1728922"/>
            <a:ext cx="5640475" cy="4968039"/>
          </a:xfrm>
          <a:prstGeom prst="rect">
            <a:avLst/>
          </a:prstGeom>
        </p:spPr>
      </p:pic>
      <p:sp>
        <p:nvSpPr>
          <p:cNvPr id="22" name="TextBox 21">
            <a:extLst>
              <a:ext uri="{FF2B5EF4-FFF2-40B4-BE49-F238E27FC236}">
                <a16:creationId xmlns:a16="http://schemas.microsoft.com/office/drawing/2014/main" id="{036599B0-BEF5-B0E4-9A8A-28F597963C68}"/>
              </a:ext>
            </a:extLst>
          </p:cNvPr>
          <p:cNvSpPr txBox="1"/>
          <p:nvPr/>
        </p:nvSpPr>
        <p:spPr>
          <a:xfrm>
            <a:off x="153882" y="3822460"/>
            <a:ext cx="4564594" cy="1800493"/>
          </a:xfrm>
          <a:prstGeom prst="rect">
            <a:avLst/>
          </a:prstGeom>
          <a:noFill/>
        </p:spPr>
        <p:txBody>
          <a:bodyPr wrap="square">
            <a:spAutoFit/>
          </a:bodyPr>
          <a:lstStyle/>
          <a:p>
            <a:pPr marL="285750" indent="-285750">
              <a:spcBef>
                <a:spcPts val="1200"/>
              </a:spcBef>
              <a:spcAft>
                <a:spcPts val="600"/>
              </a:spcAft>
              <a:buFontTx/>
              <a:buChar char="-"/>
            </a:pPr>
            <a:r>
              <a:rPr lang="en-US" sz="2400" dirty="0">
                <a:solidFill>
                  <a:schemeClr val="tx1"/>
                </a:solidFill>
                <a:latin typeface="Arial" panose="020B0604020202020204" pitchFamily="34" charset="0"/>
                <a:cs typeface="Arial" panose="020B0604020202020204" pitchFamily="34" charset="0"/>
              </a:rPr>
              <a:t>Risk </a:t>
            </a:r>
            <a:r>
              <a:rPr lang="en-US" sz="2400" dirty="0">
                <a:latin typeface="Arial" panose="020B0604020202020204" pitchFamily="34" charset="0"/>
                <a:cs typeface="Arial" panose="020B0604020202020204" pitchFamily="34" charset="0"/>
              </a:rPr>
              <a:t>increases</a:t>
            </a:r>
            <a:r>
              <a:rPr lang="en-US" sz="2400" dirty="0">
                <a:solidFill>
                  <a:schemeClr val="tx1"/>
                </a:solidFill>
                <a:latin typeface="Arial" panose="020B0604020202020204" pitchFamily="34" charset="0"/>
                <a:cs typeface="Arial" panose="020B0604020202020204" pitchFamily="34" charset="0"/>
              </a:rPr>
              <a:t> with respect to global warming level</a:t>
            </a:r>
          </a:p>
          <a:p>
            <a:pPr marL="285750" indent="-285750">
              <a:spcBef>
                <a:spcPts val="1200"/>
              </a:spcBef>
              <a:spcAft>
                <a:spcPts val="600"/>
              </a:spcAft>
              <a:buFontTx/>
              <a:buChar char="-"/>
            </a:pPr>
            <a:r>
              <a:rPr lang="en-US" sz="2400" dirty="0">
                <a:solidFill>
                  <a:schemeClr val="tx1"/>
                </a:solidFill>
                <a:latin typeface="Arial" panose="020B0604020202020204" pitchFamily="34" charset="0"/>
                <a:cs typeface="Arial" panose="020B0604020202020204" pitchFamily="34" charset="0"/>
              </a:rPr>
              <a:t>At 4</a:t>
            </a:r>
            <a:r>
              <a:rPr lang="en-US" sz="2400" baseline="30000" dirty="0">
                <a:solidFill>
                  <a:schemeClr val="tx1"/>
                </a:solidFill>
                <a:latin typeface="Arial" panose="020B0604020202020204" pitchFamily="34" charset="0"/>
                <a:cs typeface="Arial" panose="020B0604020202020204" pitchFamily="34" charset="0"/>
              </a:rPr>
              <a:t>o</a:t>
            </a:r>
            <a:r>
              <a:rPr lang="en-US" sz="2400" dirty="0">
                <a:solidFill>
                  <a:schemeClr val="tx1"/>
                </a:solidFill>
                <a:latin typeface="Arial" panose="020B0604020202020204" pitchFamily="34" charset="0"/>
                <a:cs typeface="Arial" panose="020B0604020202020204" pitchFamily="34" charset="0"/>
              </a:rPr>
              <a:t>C, all risks are are equal and very high</a:t>
            </a:r>
          </a:p>
        </p:txBody>
      </p:sp>
      <p:sp>
        <p:nvSpPr>
          <p:cNvPr id="2" name="TextBox 1">
            <a:extLst>
              <a:ext uri="{FF2B5EF4-FFF2-40B4-BE49-F238E27FC236}">
                <a16:creationId xmlns:a16="http://schemas.microsoft.com/office/drawing/2014/main" id="{7AFB85E3-FBF4-C322-8238-98E68A7AFB00}"/>
              </a:ext>
            </a:extLst>
          </p:cNvPr>
          <p:cNvSpPr txBox="1"/>
          <p:nvPr/>
        </p:nvSpPr>
        <p:spPr>
          <a:xfrm>
            <a:off x="10512754" y="6432840"/>
            <a:ext cx="1769165" cy="369332"/>
          </a:xfrm>
          <a:prstGeom prst="rect">
            <a:avLst/>
          </a:prstGeom>
          <a:noFill/>
        </p:spPr>
        <p:txBody>
          <a:bodyPr wrap="square" rtlCol="0">
            <a:spAutoFit/>
          </a:bodyPr>
          <a:lstStyle/>
          <a:p>
            <a:r>
              <a:rPr lang="en-US" dirty="0"/>
              <a:t>IPCC WG2, 2022</a:t>
            </a:r>
          </a:p>
        </p:txBody>
      </p:sp>
      <p:sp>
        <p:nvSpPr>
          <p:cNvPr id="4" name="CustomShape 5">
            <a:extLst>
              <a:ext uri="{FF2B5EF4-FFF2-40B4-BE49-F238E27FC236}">
                <a16:creationId xmlns:a16="http://schemas.microsoft.com/office/drawing/2014/main" id="{1694A963-C53E-0102-B97B-76EA0C1066A7}"/>
              </a:ext>
            </a:extLst>
          </p:cNvPr>
          <p:cNvSpPr/>
          <p:nvPr/>
        </p:nvSpPr>
        <p:spPr>
          <a:xfrm>
            <a:off x="153882" y="6016961"/>
            <a:ext cx="6053280" cy="841039"/>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216000" indent="-215640">
              <a:buBlip>
                <a:blip r:embed="rId2"/>
              </a:buBlip>
            </a:pPr>
            <a:r>
              <a:rPr lang="en-US" sz="2400" b="1" spc="-1" dirty="0">
                <a:solidFill>
                  <a:srgbClr val="000000"/>
                </a:solidFill>
                <a:uFill>
                  <a:solidFill>
                    <a:srgbClr val="FFFFFF"/>
                  </a:solidFill>
                </a:uFill>
                <a:latin typeface="Arial"/>
                <a:ea typeface="MS PGothic"/>
              </a:rPr>
              <a:t> Tackling climate change for a resilient development in Africa</a:t>
            </a:r>
          </a:p>
          <a:p>
            <a:pPr marL="216000" indent="-215640">
              <a:buBlip>
                <a:blip r:embed="rId2"/>
              </a:buBlip>
            </a:pPr>
            <a:endParaRPr lang="en-US" sz="2400" spc="-1" dirty="0">
              <a:solidFill>
                <a:srgbClr val="000000"/>
              </a:solidFill>
              <a:uFill>
                <a:solidFill>
                  <a:srgbClr val="FFFFFF"/>
                </a:solidFill>
              </a:uFill>
              <a:latin typeface="Arial"/>
            </a:endParaRPr>
          </a:p>
        </p:txBody>
      </p:sp>
      <p:pic>
        <p:nvPicPr>
          <p:cNvPr id="3" name="Picture 2">
            <a:extLst>
              <a:ext uri="{FF2B5EF4-FFF2-40B4-BE49-F238E27FC236}">
                <a16:creationId xmlns:a16="http://schemas.microsoft.com/office/drawing/2014/main" id="{79475ECF-CD8B-E459-C26A-4176395986ED}"/>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 y="0"/>
            <a:ext cx="1637880" cy="6157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B8FC18-DEF2-B959-DAF9-927E43E0EF3A}"/>
              </a:ext>
            </a:extLst>
          </p:cNvPr>
          <p:cNvGrpSpPr/>
          <p:nvPr/>
        </p:nvGrpSpPr>
        <p:grpSpPr>
          <a:xfrm>
            <a:off x="9519120" y="60733"/>
            <a:ext cx="2587063" cy="411333"/>
            <a:chOff x="9157031" y="416872"/>
            <a:chExt cx="2587063" cy="411333"/>
          </a:xfrm>
        </p:grpSpPr>
        <p:sp>
          <p:nvSpPr>
            <p:cNvPr id="3" name="Google Shape;126;p2">
              <a:extLst>
                <a:ext uri="{FF2B5EF4-FFF2-40B4-BE49-F238E27FC236}">
                  <a16:creationId xmlns:a16="http://schemas.microsoft.com/office/drawing/2014/main" id="{644736A8-0888-D007-039C-82953A7498D8}"/>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4" name="Google Shape;127;p2">
              <a:extLst>
                <a:ext uri="{FF2B5EF4-FFF2-40B4-BE49-F238E27FC236}">
                  <a16:creationId xmlns:a16="http://schemas.microsoft.com/office/drawing/2014/main" id="{F5E7D668-64B2-9B97-1333-408F8F1F6E77}"/>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8;p2">
              <a:extLst>
                <a:ext uri="{FF2B5EF4-FFF2-40B4-BE49-F238E27FC236}">
                  <a16:creationId xmlns:a16="http://schemas.microsoft.com/office/drawing/2014/main" id="{B9141D7A-F2A1-B556-4CE9-6A7D9A180B16}"/>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9;p2">
              <a:extLst>
                <a:ext uri="{FF2B5EF4-FFF2-40B4-BE49-F238E27FC236}">
                  <a16:creationId xmlns:a16="http://schemas.microsoft.com/office/drawing/2014/main" id="{E74EB5A6-E626-CC41-CB52-25720EFA6A15}"/>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30;p2">
              <a:extLst>
                <a:ext uri="{FF2B5EF4-FFF2-40B4-BE49-F238E27FC236}">
                  <a16:creationId xmlns:a16="http://schemas.microsoft.com/office/drawing/2014/main" id="{E659A790-501E-0E1D-8502-86C1A3AD68E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1;p2">
              <a:extLst>
                <a:ext uri="{FF2B5EF4-FFF2-40B4-BE49-F238E27FC236}">
                  <a16:creationId xmlns:a16="http://schemas.microsoft.com/office/drawing/2014/main" id="{164989E3-84A5-5CE7-4682-89FE2AD30AA4}"/>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2;p2">
              <a:extLst>
                <a:ext uri="{FF2B5EF4-FFF2-40B4-BE49-F238E27FC236}">
                  <a16:creationId xmlns:a16="http://schemas.microsoft.com/office/drawing/2014/main" id="{48E86DC6-53CB-E321-2408-C4F1EAABD5CC}"/>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24" name="TextBox 23">
            <a:extLst>
              <a:ext uri="{FF2B5EF4-FFF2-40B4-BE49-F238E27FC236}">
                <a16:creationId xmlns:a16="http://schemas.microsoft.com/office/drawing/2014/main" id="{FCBF42A5-CF08-A974-403C-03B3AFAC850B}"/>
              </a:ext>
            </a:extLst>
          </p:cNvPr>
          <p:cNvSpPr txBox="1"/>
          <p:nvPr/>
        </p:nvSpPr>
        <p:spPr>
          <a:xfrm>
            <a:off x="34470" y="649524"/>
            <a:ext cx="5744818"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solidFill>
                  <a:srgbClr val="0D11B9"/>
                </a:solidFill>
                <a:latin typeface="Arial" panose="020B0604020202020204" pitchFamily="34" charset="0"/>
                <a:cs typeface="Arial" panose="020B0604020202020204" pitchFamily="34" charset="0"/>
              </a:rPr>
              <a:t>Drought: Observed hotspots</a:t>
            </a:r>
          </a:p>
        </p:txBody>
      </p:sp>
      <p:sp>
        <p:nvSpPr>
          <p:cNvPr id="10" name="TextBox 9">
            <a:extLst>
              <a:ext uri="{FF2B5EF4-FFF2-40B4-BE49-F238E27FC236}">
                <a16:creationId xmlns:a16="http://schemas.microsoft.com/office/drawing/2014/main" id="{7047E34D-D51C-B89D-DF19-24FE36F48B7D}"/>
              </a:ext>
            </a:extLst>
          </p:cNvPr>
          <p:cNvSpPr txBox="1"/>
          <p:nvPr/>
        </p:nvSpPr>
        <p:spPr>
          <a:xfrm>
            <a:off x="0" y="1066163"/>
            <a:ext cx="788795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Drought changes: Duration, Frequency and Severity</a:t>
            </a:r>
          </a:p>
        </p:txBody>
      </p:sp>
      <p:sp>
        <p:nvSpPr>
          <p:cNvPr id="19" name="TextBox 18">
            <a:extLst>
              <a:ext uri="{FF2B5EF4-FFF2-40B4-BE49-F238E27FC236}">
                <a16:creationId xmlns:a16="http://schemas.microsoft.com/office/drawing/2014/main" id="{D21E3599-ED7E-B031-39EF-0F536EFC4DE8}"/>
              </a:ext>
            </a:extLst>
          </p:cNvPr>
          <p:cNvSpPr txBox="1"/>
          <p:nvPr/>
        </p:nvSpPr>
        <p:spPr>
          <a:xfrm>
            <a:off x="5052230" y="6308956"/>
            <a:ext cx="1308377" cy="600164"/>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P1: 1928-1957 </a:t>
            </a:r>
          </a:p>
          <a:p>
            <a:r>
              <a:rPr lang="en-US" sz="1100" dirty="0">
                <a:latin typeface="Arial" panose="020B0604020202020204" pitchFamily="34" charset="0"/>
                <a:cs typeface="Arial" panose="020B0604020202020204" pitchFamily="34" charset="0"/>
              </a:rPr>
              <a:t>P2: 1958-1987</a:t>
            </a:r>
          </a:p>
          <a:p>
            <a:r>
              <a:rPr lang="en-US" sz="1100" dirty="0">
                <a:latin typeface="Arial" panose="020B0604020202020204" pitchFamily="34" charset="0"/>
                <a:cs typeface="Arial" panose="020B0604020202020204" pitchFamily="34" charset="0"/>
              </a:rPr>
              <a:t>P3: 1987-2017</a:t>
            </a:r>
            <a:endParaRPr lang="en-US" dirty="0">
              <a:latin typeface="Arial" panose="020B0604020202020204" pitchFamily="34" charset="0"/>
              <a:cs typeface="Arial" panose="020B0604020202020204" pitchFamily="34" charset="0"/>
            </a:endParaRPr>
          </a:p>
        </p:txBody>
      </p:sp>
      <p:sp>
        <p:nvSpPr>
          <p:cNvPr id="11" name="CustomShape 1">
            <a:extLst>
              <a:ext uri="{FF2B5EF4-FFF2-40B4-BE49-F238E27FC236}">
                <a16:creationId xmlns:a16="http://schemas.microsoft.com/office/drawing/2014/main" id="{342396B0-45B5-5A87-F2B6-B446F8491D1F}"/>
              </a:ext>
            </a:extLst>
          </p:cNvPr>
          <p:cNvSpPr/>
          <p:nvPr/>
        </p:nvSpPr>
        <p:spPr>
          <a:xfrm>
            <a:off x="3907898" y="30079"/>
            <a:ext cx="4073223"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rPr>
              <a:t>V/ Some gaps filled</a:t>
            </a:r>
            <a:endParaRPr lang="en-US" spc="-1" dirty="0">
              <a:solidFill>
                <a:srgbClr val="000000"/>
              </a:solidFill>
              <a:uFill>
                <a:solidFill>
                  <a:srgbClr val="FFFFFF"/>
                </a:solidFill>
              </a:uFill>
              <a:latin typeface="Arial"/>
            </a:endParaRPr>
          </a:p>
        </p:txBody>
      </p:sp>
      <p:pic>
        <p:nvPicPr>
          <p:cNvPr id="17" name="Picture 16">
            <a:extLst>
              <a:ext uri="{FF2B5EF4-FFF2-40B4-BE49-F238E27FC236}">
                <a16:creationId xmlns:a16="http://schemas.microsoft.com/office/drawing/2014/main" id="{60E3F8AB-0144-72F3-02AE-766B33CF7FA2}"/>
              </a:ext>
            </a:extLst>
          </p:cNvPr>
          <p:cNvPicPr>
            <a:picLocks noChangeAspect="1"/>
          </p:cNvPicPr>
          <p:nvPr/>
        </p:nvPicPr>
        <p:blipFill>
          <a:blip r:embed="rId4"/>
          <a:stretch>
            <a:fillRect/>
          </a:stretch>
        </p:blipFill>
        <p:spPr>
          <a:xfrm>
            <a:off x="14374" y="1632255"/>
            <a:ext cx="5037856" cy="5215697"/>
          </a:xfrm>
          <a:prstGeom prst="rect">
            <a:avLst/>
          </a:prstGeom>
        </p:spPr>
      </p:pic>
      <p:pic>
        <p:nvPicPr>
          <p:cNvPr id="21" name="Picture 20">
            <a:extLst>
              <a:ext uri="{FF2B5EF4-FFF2-40B4-BE49-F238E27FC236}">
                <a16:creationId xmlns:a16="http://schemas.microsoft.com/office/drawing/2014/main" id="{B2F28ACB-57CF-EC49-0F97-051FFDEB87F8}"/>
              </a:ext>
            </a:extLst>
          </p:cNvPr>
          <p:cNvPicPr>
            <a:picLocks noChangeAspect="1"/>
          </p:cNvPicPr>
          <p:nvPr/>
        </p:nvPicPr>
        <p:blipFill>
          <a:blip r:embed="rId5"/>
          <a:stretch>
            <a:fillRect/>
          </a:stretch>
        </p:blipFill>
        <p:spPr>
          <a:xfrm>
            <a:off x="6136192" y="1537876"/>
            <a:ext cx="5138057" cy="5315533"/>
          </a:xfrm>
          <a:prstGeom prst="rect">
            <a:avLst/>
          </a:prstGeom>
        </p:spPr>
      </p:pic>
      <p:sp>
        <p:nvSpPr>
          <p:cNvPr id="22" name="TextBox 21">
            <a:extLst>
              <a:ext uri="{FF2B5EF4-FFF2-40B4-BE49-F238E27FC236}">
                <a16:creationId xmlns:a16="http://schemas.microsoft.com/office/drawing/2014/main" id="{851FAAC4-52A2-58F3-A8EE-17BB48E6EAA6}"/>
              </a:ext>
            </a:extLst>
          </p:cNvPr>
          <p:cNvSpPr txBox="1"/>
          <p:nvPr/>
        </p:nvSpPr>
        <p:spPr>
          <a:xfrm>
            <a:off x="8299938" y="934497"/>
            <a:ext cx="2078851" cy="369332"/>
          </a:xfrm>
          <a:prstGeom prst="rect">
            <a:avLst/>
          </a:prstGeom>
          <a:noFill/>
        </p:spPr>
        <p:txBody>
          <a:bodyPr wrap="square" rtlCol="0">
            <a:spAutoFit/>
          </a:bodyPr>
          <a:lstStyle/>
          <a:p>
            <a:r>
              <a:rPr lang="en-US" dirty="0"/>
              <a:t>Tall et al. 2023, IJOC</a:t>
            </a:r>
          </a:p>
        </p:txBody>
      </p:sp>
      <p:pic>
        <p:nvPicPr>
          <p:cNvPr id="23" name="Picture 22">
            <a:extLst>
              <a:ext uri="{FF2B5EF4-FFF2-40B4-BE49-F238E27FC236}">
                <a16:creationId xmlns:a16="http://schemas.microsoft.com/office/drawing/2014/main" id="{CF3597ED-2E3E-FE41-A4CD-29F889884088}"/>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 y="0"/>
            <a:ext cx="1799230" cy="676370"/>
          </a:xfrm>
          <a:prstGeom prst="rect">
            <a:avLst/>
          </a:prstGeom>
        </p:spPr>
      </p:pic>
    </p:spTree>
    <p:extLst>
      <p:ext uri="{BB962C8B-B14F-4D97-AF65-F5344CB8AC3E}">
        <p14:creationId xmlns:p14="http://schemas.microsoft.com/office/powerpoint/2010/main" val="2648855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B8FC18-DEF2-B959-DAF9-927E43E0EF3A}"/>
              </a:ext>
            </a:extLst>
          </p:cNvPr>
          <p:cNvGrpSpPr/>
          <p:nvPr/>
        </p:nvGrpSpPr>
        <p:grpSpPr>
          <a:xfrm>
            <a:off x="9519120" y="60733"/>
            <a:ext cx="2587063" cy="411333"/>
            <a:chOff x="9157031" y="416872"/>
            <a:chExt cx="2587063" cy="411333"/>
          </a:xfrm>
        </p:grpSpPr>
        <p:sp>
          <p:nvSpPr>
            <p:cNvPr id="3" name="Google Shape;126;p2">
              <a:extLst>
                <a:ext uri="{FF2B5EF4-FFF2-40B4-BE49-F238E27FC236}">
                  <a16:creationId xmlns:a16="http://schemas.microsoft.com/office/drawing/2014/main" id="{644736A8-0888-D007-039C-82953A7498D8}"/>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4" name="Google Shape;127;p2">
              <a:extLst>
                <a:ext uri="{FF2B5EF4-FFF2-40B4-BE49-F238E27FC236}">
                  <a16:creationId xmlns:a16="http://schemas.microsoft.com/office/drawing/2014/main" id="{F5E7D668-64B2-9B97-1333-408F8F1F6E77}"/>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8;p2">
              <a:extLst>
                <a:ext uri="{FF2B5EF4-FFF2-40B4-BE49-F238E27FC236}">
                  <a16:creationId xmlns:a16="http://schemas.microsoft.com/office/drawing/2014/main" id="{B9141D7A-F2A1-B556-4CE9-6A7D9A180B16}"/>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9;p2">
              <a:extLst>
                <a:ext uri="{FF2B5EF4-FFF2-40B4-BE49-F238E27FC236}">
                  <a16:creationId xmlns:a16="http://schemas.microsoft.com/office/drawing/2014/main" id="{E74EB5A6-E626-CC41-CB52-25720EFA6A15}"/>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30;p2">
              <a:extLst>
                <a:ext uri="{FF2B5EF4-FFF2-40B4-BE49-F238E27FC236}">
                  <a16:creationId xmlns:a16="http://schemas.microsoft.com/office/drawing/2014/main" id="{E659A790-501E-0E1D-8502-86C1A3AD68E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1;p2">
              <a:extLst>
                <a:ext uri="{FF2B5EF4-FFF2-40B4-BE49-F238E27FC236}">
                  <a16:creationId xmlns:a16="http://schemas.microsoft.com/office/drawing/2014/main" id="{164989E3-84A5-5CE7-4682-89FE2AD30AA4}"/>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2;p2">
              <a:extLst>
                <a:ext uri="{FF2B5EF4-FFF2-40B4-BE49-F238E27FC236}">
                  <a16:creationId xmlns:a16="http://schemas.microsoft.com/office/drawing/2014/main" id="{48E86DC6-53CB-E321-2408-C4F1EAABD5CC}"/>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24" name="TextBox 23">
            <a:extLst>
              <a:ext uri="{FF2B5EF4-FFF2-40B4-BE49-F238E27FC236}">
                <a16:creationId xmlns:a16="http://schemas.microsoft.com/office/drawing/2014/main" id="{FCBF42A5-CF08-A974-403C-03B3AFAC850B}"/>
              </a:ext>
            </a:extLst>
          </p:cNvPr>
          <p:cNvSpPr txBox="1"/>
          <p:nvPr/>
        </p:nvSpPr>
        <p:spPr>
          <a:xfrm>
            <a:off x="-1" y="693782"/>
            <a:ext cx="8935279"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solidFill>
                  <a:srgbClr val="0D11B9"/>
                </a:solidFill>
                <a:latin typeface="Arial" panose="020B0604020202020204" pitchFamily="34" charset="0"/>
                <a:cs typeface="Arial" panose="020B0604020202020204" pitchFamily="34" charset="0"/>
              </a:rPr>
              <a:t>Extreme Heat: Projected change of heat stress</a:t>
            </a:r>
          </a:p>
        </p:txBody>
      </p:sp>
      <p:pic>
        <p:nvPicPr>
          <p:cNvPr id="12" name="Picture 11">
            <a:extLst>
              <a:ext uri="{FF2B5EF4-FFF2-40B4-BE49-F238E27FC236}">
                <a16:creationId xmlns:a16="http://schemas.microsoft.com/office/drawing/2014/main" id="{2CCC9E5D-70BF-8942-5138-3740BB677D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421" t="1990" r="22107" b="3473"/>
          <a:stretch/>
        </p:blipFill>
        <p:spPr bwMode="auto">
          <a:xfrm>
            <a:off x="0" y="1217002"/>
            <a:ext cx="4783015" cy="5612886"/>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DE02AFB7-BB00-CB03-3E6B-87B1307E8F6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554" t="2612" r="23033" b="3234"/>
          <a:stretch/>
        </p:blipFill>
        <p:spPr bwMode="auto">
          <a:xfrm>
            <a:off x="4942531" y="1186348"/>
            <a:ext cx="4783014" cy="5610919"/>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4D19DBEA-2D03-855B-CD37-B23B617A85A6}"/>
              </a:ext>
            </a:extLst>
          </p:cNvPr>
          <p:cNvSpPr txBox="1"/>
          <p:nvPr/>
        </p:nvSpPr>
        <p:spPr>
          <a:xfrm>
            <a:off x="9188291" y="6339668"/>
            <a:ext cx="3195866" cy="369332"/>
          </a:xfrm>
          <a:prstGeom prst="rect">
            <a:avLst/>
          </a:prstGeom>
          <a:noFill/>
        </p:spPr>
        <p:txBody>
          <a:bodyPr wrap="square" rtlCol="0">
            <a:spAutoFit/>
          </a:bodyPr>
          <a:lstStyle/>
          <a:p>
            <a:r>
              <a:rPr lang="en-US" dirty="0"/>
              <a:t>Dajuma et al. 2023, Submitted</a:t>
            </a:r>
          </a:p>
        </p:txBody>
      </p:sp>
      <p:pic>
        <p:nvPicPr>
          <p:cNvPr id="16" name="Picture 15">
            <a:extLst>
              <a:ext uri="{FF2B5EF4-FFF2-40B4-BE49-F238E27FC236}">
                <a16:creationId xmlns:a16="http://schemas.microsoft.com/office/drawing/2014/main" id="{CD80FD73-5529-2001-0DE2-D4A3AF6EF94A}"/>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 y="0"/>
            <a:ext cx="1799230" cy="676370"/>
          </a:xfrm>
          <a:prstGeom prst="rect">
            <a:avLst/>
          </a:prstGeom>
        </p:spPr>
      </p:pic>
      <p:sp>
        <p:nvSpPr>
          <p:cNvPr id="11" name="CustomShape 1">
            <a:extLst>
              <a:ext uri="{FF2B5EF4-FFF2-40B4-BE49-F238E27FC236}">
                <a16:creationId xmlns:a16="http://schemas.microsoft.com/office/drawing/2014/main" id="{5274B45A-3FDE-1771-B24D-A9F682A13AC7}"/>
              </a:ext>
            </a:extLst>
          </p:cNvPr>
          <p:cNvSpPr/>
          <p:nvPr/>
        </p:nvSpPr>
        <p:spPr>
          <a:xfrm>
            <a:off x="3907898" y="30079"/>
            <a:ext cx="4073223"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rPr>
              <a:t>V/ Some gaps filled</a:t>
            </a:r>
            <a:endParaRPr lang="en-US"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102443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B8FC18-DEF2-B959-DAF9-927E43E0EF3A}"/>
              </a:ext>
            </a:extLst>
          </p:cNvPr>
          <p:cNvGrpSpPr/>
          <p:nvPr/>
        </p:nvGrpSpPr>
        <p:grpSpPr>
          <a:xfrm>
            <a:off x="9519120" y="60733"/>
            <a:ext cx="2587063" cy="411333"/>
            <a:chOff x="9157031" y="416872"/>
            <a:chExt cx="2587063" cy="411333"/>
          </a:xfrm>
        </p:grpSpPr>
        <p:sp>
          <p:nvSpPr>
            <p:cNvPr id="3" name="Google Shape;126;p2">
              <a:extLst>
                <a:ext uri="{FF2B5EF4-FFF2-40B4-BE49-F238E27FC236}">
                  <a16:creationId xmlns:a16="http://schemas.microsoft.com/office/drawing/2014/main" id="{644736A8-0888-D007-039C-82953A7498D8}"/>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4" name="Google Shape;127;p2">
              <a:extLst>
                <a:ext uri="{FF2B5EF4-FFF2-40B4-BE49-F238E27FC236}">
                  <a16:creationId xmlns:a16="http://schemas.microsoft.com/office/drawing/2014/main" id="{F5E7D668-64B2-9B97-1333-408F8F1F6E77}"/>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8;p2">
              <a:extLst>
                <a:ext uri="{FF2B5EF4-FFF2-40B4-BE49-F238E27FC236}">
                  <a16:creationId xmlns:a16="http://schemas.microsoft.com/office/drawing/2014/main" id="{B9141D7A-F2A1-B556-4CE9-6A7D9A180B16}"/>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9;p2">
              <a:extLst>
                <a:ext uri="{FF2B5EF4-FFF2-40B4-BE49-F238E27FC236}">
                  <a16:creationId xmlns:a16="http://schemas.microsoft.com/office/drawing/2014/main" id="{E74EB5A6-E626-CC41-CB52-25720EFA6A15}"/>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30;p2">
              <a:extLst>
                <a:ext uri="{FF2B5EF4-FFF2-40B4-BE49-F238E27FC236}">
                  <a16:creationId xmlns:a16="http://schemas.microsoft.com/office/drawing/2014/main" id="{E659A790-501E-0E1D-8502-86C1A3AD68E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1;p2">
              <a:extLst>
                <a:ext uri="{FF2B5EF4-FFF2-40B4-BE49-F238E27FC236}">
                  <a16:creationId xmlns:a16="http://schemas.microsoft.com/office/drawing/2014/main" id="{164989E3-84A5-5CE7-4682-89FE2AD30AA4}"/>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2;p2">
              <a:extLst>
                <a:ext uri="{FF2B5EF4-FFF2-40B4-BE49-F238E27FC236}">
                  <a16:creationId xmlns:a16="http://schemas.microsoft.com/office/drawing/2014/main" id="{48E86DC6-53CB-E321-2408-C4F1EAABD5CC}"/>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24" name="TextBox 23">
            <a:extLst>
              <a:ext uri="{FF2B5EF4-FFF2-40B4-BE49-F238E27FC236}">
                <a16:creationId xmlns:a16="http://schemas.microsoft.com/office/drawing/2014/main" id="{FCBF42A5-CF08-A974-403C-03B3AFAC850B}"/>
              </a:ext>
            </a:extLst>
          </p:cNvPr>
          <p:cNvSpPr txBox="1"/>
          <p:nvPr/>
        </p:nvSpPr>
        <p:spPr>
          <a:xfrm>
            <a:off x="-2" y="914845"/>
            <a:ext cx="10378789"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solidFill>
                  <a:srgbClr val="0D11B9"/>
                </a:solidFill>
                <a:latin typeface="Arial" panose="020B0604020202020204" pitchFamily="34" charset="0"/>
                <a:cs typeface="Arial" panose="020B0604020202020204" pitchFamily="34" charset="0"/>
              </a:rPr>
              <a:t>Drought: Projected changes in frequency, severity, etc.</a:t>
            </a:r>
          </a:p>
        </p:txBody>
      </p:sp>
      <p:pic>
        <p:nvPicPr>
          <p:cNvPr id="14" name="Picture 13">
            <a:extLst>
              <a:ext uri="{FF2B5EF4-FFF2-40B4-BE49-F238E27FC236}">
                <a16:creationId xmlns:a16="http://schemas.microsoft.com/office/drawing/2014/main" id="{349E83BA-7169-FFEE-75DA-12B014E3FE6A}"/>
              </a:ext>
            </a:extLst>
          </p:cNvPr>
          <p:cNvPicPr>
            <a:picLocks noChangeAspect="1"/>
          </p:cNvPicPr>
          <p:nvPr/>
        </p:nvPicPr>
        <p:blipFill rotWithShape="1">
          <a:blip r:embed="rId4">
            <a:extLst>
              <a:ext uri="{28A0092B-C50C-407E-A947-70E740481C1C}">
                <a14:useLocalDpi xmlns:a14="http://schemas.microsoft.com/office/drawing/2010/main" val="0"/>
              </a:ext>
            </a:extLst>
          </a:blip>
          <a:srcRect l="3608" t="24260" r="4051" b="27473"/>
          <a:stretch/>
        </p:blipFill>
        <p:spPr>
          <a:xfrm>
            <a:off x="-3" y="1527285"/>
            <a:ext cx="6025709" cy="4351001"/>
          </a:xfrm>
          <a:prstGeom prst="rect">
            <a:avLst/>
          </a:prstGeom>
        </p:spPr>
      </p:pic>
      <p:pic>
        <p:nvPicPr>
          <p:cNvPr id="16" name="Picture 15">
            <a:extLst>
              <a:ext uri="{FF2B5EF4-FFF2-40B4-BE49-F238E27FC236}">
                <a16:creationId xmlns:a16="http://schemas.microsoft.com/office/drawing/2014/main" id="{352D956F-E091-4B2B-3FBB-F3DAE4A56681}"/>
              </a:ext>
            </a:extLst>
          </p:cNvPr>
          <p:cNvPicPr>
            <a:picLocks noChangeAspect="1"/>
          </p:cNvPicPr>
          <p:nvPr/>
        </p:nvPicPr>
        <p:blipFill rotWithShape="1">
          <a:blip r:embed="rId5">
            <a:extLst>
              <a:ext uri="{28A0092B-C50C-407E-A947-70E740481C1C}">
                <a14:useLocalDpi xmlns:a14="http://schemas.microsoft.com/office/drawing/2010/main" val="0"/>
              </a:ext>
            </a:extLst>
          </a:blip>
          <a:srcRect l="4746" t="23883" r="4619" b="27326"/>
          <a:stretch/>
        </p:blipFill>
        <p:spPr>
          <a:xfrm>
            <a:off x="6166296" y="2357999"/>
            <a:ext cx="5864402" cy="4351001"/>
          </a:xfrm>
          <a:prstGeom prst="rect">
            <a:avLst/>
          </a:prstGeom>
        </p:spPr>
      </p:pic>
      <p:sp>
        <p:nvSpPr>
          <p:cNvPr id="17" name="TextBox 16">
            <a:extLst>
              <a:ext uri="{FF2B5EF4-FFF2-40B4-BE49-F238E27FC236}">
                <a16:creationId xmlns:a16="http://schemas.microsoft.com/office/drawing/2014/main" id="{6AE309CA-76F8-3E38-60DD-48411633DD45}"/>
              </a:ext>
            </a:extLst>
          </p:cNvPr>
          <p:cNvSpPr txBox="1"/>
          <p:nvPr/>
        </p:nvSpPr>
        <p:spPr>
          <a:xfrm>
            <a:off x="411982" y="6164218"/>
            <a:ext cx="3245618" cy="369332"/>
          </a:xfrm>
          <a:prstGeom prst="rect">
            <a:avLst/>
          </a:prstGeom>
          <a:noFill/>
        </p:spPr>
        <p:txBody>
          <a:bodyPr wrap="square" rtlCol="0">
            <a:spAutoFit/>
          </a:bodyPr>
          <a:lstStyle/>
          <a:p>
            <a:r>
              <a:rPr lang="en-US" dirty="0"/>
              <a:t>Tall et al. 2023, Submitted</a:t>
            </a:r>
          </a:p>
        </p:txBody>
      </p:sp>
      <p:pic>
        <p:nvPicPr>
          <p:cNvPr id="18" name="Picture 17">
            <a:extLst>
              <a:ext uri="{FF2B5EF4-FFF2-40B4-BE49-F238E27FC236}">
                <a16:creationId xmlns:a16="http://schemas.microsoft.com/office/drawing/2014/main" id="{319255D6-772D-614D-1344-AB32E5680747}"/>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 y="0"/>
            <a:ext cx="1893715" cy="711889"/>
          </a:xfrm>
          <a:prstGeom prst="rect">
            <a:avLst/>
          </a:prstGeom>
        </p:spPr>
      </p:pic>
      <p:sp>
        <p:nvSpPr>
          <p:cNvPr id="11" name="CustomShape 1">
            <a:extLst>
              <a:ext uri="{FF2B5EF4-FFF2-40B4-BE49-F238E27FC236}">
                <a16:creationId xmlns:a16="http://schemas.microsoft.com/office/drawing/2014/main" id="{9FBE41B6-DD63-FDA2-AE87-333FB409A00F}"/>
              </a:ext>
            </a:extLst>
          </p:cNvPr>
          <p:cNvSpPr/>
          <p:nvPr/>
        </p:nvSpPr>
        <p:spPr>
          <a:xfrm>
            <a:off x="3907898" y="30079"/>
            <a:ext cx="4073223"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rPr>
              <a:t>V/ Some gaps filled</a:t>
            </a:r>
            <a:endParaRPr lang="en-US"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058137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B8FC18-DEF2-B959-DAF9-927E43E0EF3A}"/>
              </a:ext>
            </a:extLst>
          </p:cNvPr>
          <p:cNvGrpSpPr/>
          <p:nvPr/>
        </p:nvGrpSpPr>
        <p:grpSpPr>
          <a:xfrm>
            <a:off x="9519120" y="60733"/>
            <a:ext cx="2587063" cy="411333"/>
            <a:chOff x="9157031" y="416872"/>
            <a:chExt cx="2587063" cy="411333"/>
          </a:xfrm>
        </p:grpSpPr>
        <p:sp>
          <p:nvSpPr>
            <p:cNvPr id="3" name="Google Shape;126;p2">
              <a:extLst>
                <a:ext uri="{FF2B5EF4-FFF2-40B4-BE49-F238E27FC236}">
                  <a16:creationId xmlns:a16="http://schemas.microsoft.com/office/drawing/2014/main" id="{644736A8-0888-D007-039C-82953A7498D8}"/>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4" name="Google Shape;127;p2">
              <a:extLst>
                <a:ext uri="{FF2B5EF4-FFF2-40B4-BE49-F238E27FC236}">
                  <a16:creationId xmlns:a16="http://schemas.microsoft.com/office/drawing/2014/main" id="{F5E7D668-64B2-9B97-1333-408F8F1F6E77}"/>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8;p2">
              <a:extLst>
                <a:ext uri="{FF2B5EF4-FFF2-40B4-BE49-F238E27FC236}">
                  <a16:creationId xmlns:a16="http://schemas.microsoft.com/office/drawing/2014/main" id="{B9141D7A-F2A1-B556-4CE9-6A7D9A180B16}"/>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9;p2">
              <a:extLst>
                <a:ext uri="{FF2B5EF4-FFF2-40B4-BE49-F238E27FC236}">
                  <a16:creationId xmlns:a16="http://schemas.microsoft.com/office/drawing/2014/main" id="{E74EB5A6-E626-CC41-CB52-25720EFA6A15}"/>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30;p2">
              <a:extLst>
                <a:ext uri="{FF2B5EF4-FFF2-40B4-BE49-F238E27FC236}">
                  <a16:creationId xmlns:a16="http://schemas.microsoft.com/office/drawing/2014/main" id="{E659A790-501E-0E1D-8502-86C1A3AD68E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1;p2">
              <a:extLst>
                <a:ext uri="{FF2B5EF4-FFF2-40B4-BE49-F238E27FC236}">
                  <a16:creationId xmlns:a16="http://schemas.microsoft.com/office/drawing/2014/main" id="{164989E3-84A5-5CE7-4682-89FE2AD30AA4}"/>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2;p2">
              <a:extLst>
                <a:ext uri="{FF2B5EF4-FFF2-40B4-BE49-F238E27FC236}">
                  <a16:creationId xmlns:a16="http://schemas.microsoft.com/office/drawing/2014/main" id="{48E86DC6-53CB-E321-2408-C4F1EAABD5CC}"/>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24" name="TextBox 23">
            <a:extLst>
              <a:ext uri="{FF2B5EF4-FFF2-40B4-BE49-F238E27FC236}">
                <a16:creationId xmlns:a16="http://schemas.microsoft.com/office/drawing/2014/main" id="{FCBF42A5-CF08-A974-403C-03B3AFAC850B}"/>
              </a:ext>
            </a:extLst>
          </p:cNvPr>
          <p:cNvSpPr txBox="1"/>
          <p:nvPr/>
        </p:nvSpPr>
        <p:spPr>
          <a:xfrm>
            <a:off x="-10813" y="793351"/>
            <a:ext cx="7154428"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solidFill>
                  <a:srgbClr val="0D11B9"/>
                </a:solidFill>
                <a:latin typeface="Arial" panose="020B0604020202020204" pitchFamily="34" charset="0"/>
                <a:cs typeface="Arial" panose="020B0604020202020204" pitchFamily="34" charset="0"/>
              </a:rPr>
              <a:t>Aridity: Projected exposure of biomes</a:t>
            </a:r>
          </a:p>
        </p:txBody>
      </p:sp>
      <p:sp>
        <p:nvSpPr>
          <p:cNvPr id="17" name="TextBox 16">
            <a:extLst>
              <a:ext uri="{FF2B5EF4-FFF2-40B4-BE49-F238E27FC236}">
                <a16:creationId xmlns:a16="http://schemas.microsoft.com/office/drawing/2014/main" id="{6AE309CA-76F8-3E38-60DD-48411633DD45}"/>
              </a:ext>
            </a:extLst>
          </p:cNvPr>
          <p:cNvSpPr txBox="1"/>
          <p:nvPr/>
        </p:nvSpPr>
        <p:spPr>
          <a:xfrm>
            <a:off x="8755981" y="750383"/>
            <a:ext cx="3245618" cy="369332"/>
          </a:xfrm>
          <a:prstGeom prst="rect">
            <a:avLst/>
          </a:prstGeom>
          <a:noFill/>
        </p:spPr>
        <p:txBody>
          <a:bodyPr wrap="square" rtlCol="0">
            <a:spAutoFit/>
          </a:bodyPr>
          <a:lstStyle/>
          <a:p>
            <a:r>
              <a:rPr lang="en-US" dirty="0"/>
              <a:t>Tall et al. 2023, Submitted</a:t>
            </a:r>
          </a:p>
        </p:txBody>
      </p:sp>
      <p:pic>
        <p:nvPicPr>
          <p:cNvPr id="18" name="Picture 17">
            <a:extLst>
              <a:ext uri="{FF2B5EF4-FFF2-40B4-BE49-F238E27FC236}">
                <a16:creationId xmlns:a16="http://schemas.microsoft.com/office/drawing/2014/main" id="{319255D6-772D-614D-1344-AB32E5680747}"/>
              </a:ext>
            </a:extLst>
          </p:cNvPr>
          <p:cNvPicPr>
            <a:picLocks noChangeAspect="1"/>
          </p:cNvPicPr>
          <p:nvPr/>
        </p:nvPicPr>
        <p:blipFill rotWithShape="1">
          <a:blip r:embed="rId4">
            <a:extLst>
              <a:ext uri="{28A0092B-C50C-407E-A947-70E740481C1C}">
                <a14:useLocalDpi xmlns:a14="http://schemas.microsoft.com/office/drawing/2010/main" val="0"/>
              </a:ext>
            </a:extLst>
          </a:blip>
          <a:srcRect l="4780" t="7878" r="3485" b="8187"/>
          <a:stretch/>
        </p:blipFill>
        <p:spPr>
          <a:xfrm>
            <a:off x="1" y="0"/>
            <a:ext cx="1893715" cy="711889"/>
          </a:xfrm>
          <a:prstGeom prst="rect">
            <a:avLst/>
          </a:prstGeom>
        </p:spPr>
      </p:pic>
      <p:pic>
        <p:nvPicPr>
          <p:cNvPr id="12" name="Picture 11">
            <a:extLst>
              <a:ext uri="{FF2B5EF4-FFF2-40B4-BE49-F238E27FC236}">
                <a16:creationId xmlns:a16="http://schemas.microsoft.com/office/drawing/2014/main" id="{266B6C36-1EDA-56B4-73F6-A34983A4CFB9}"/>
              </a:ext>
            </a:extLst>
          </p:cNvPr>
          <p:cNvPicPr>
            <a:picLocks noChangeAspect="1"/>
          </p:cNvPicPr>
          <p:nvPr/>
        </p:nvPicPr>
        <p:blipFill>
          <a:blip r:embed="rId5"/>
          <a:stretch>
            <a:fillRect/>
          </a:stretch>
        </p:blipFill>
        <p:spPr>
          <a:xfrm>
            <a:off x="2689572" y="1337300"/>
            <a:ext cx="8154369" cy="5459967"/>
          </a:xfrm>
          <a:prstGeom prst="rect">
            <a:avLst/>
          </a:prstGeom>
        </p:spPr>
      </p:pic>
      <p:pic>
        <p:nvPicPr>
          <p:cNvPr id="15" name="Picture 14">
            <a:extLst>
              <a:ext uri="{FF2B5EF4-FFF2-40B4-BE49-F238E27FC236}">
                <a16:creationId xmlns:a16="http://schemas.microsoft.com/office/drawing/2014/main" id="{30C7F533-FF14-A280-C8E3-03B657F5BDB2}"/>
              </a:ext>
            </a:extLst>
          </p:cNvPr>
          <p:cNvPicPr>
            <a:picLocks noChangeAspect="1"/>
          </p:cNvPicPr>
          <p:nvPr/>
        </p:nvPicPr>
        <p:blipFill rotWithShape="1">
          <a:blip r:embed="rId6"/>
          <a:srcRect l="3464" t="900" r="49305"/>
          <a:stretch/>
        </p:blipFill>
        <p:spPr>
          <a:xfrm>
            <a:off x="0" y="3134115"/>
            <a:ext cx="1893716" cy="1950265"/>
          </a:xfrm>
          <a:prstGeom prst="rect">
            <a:avLst/>
          </a:prstGeom>
        </p:spPr>
      </p:pic>
      <p:pic>
        <p:nvPicPr>
          <p:cNvPr id="20" name="Picture 19">
            <a:extLst>
              <a:ext uri="{FF2B5EF4-FFF2-40B4-BE49-F238E27FC236}">
                <a16:creationId xmlns:a16="http://schemas.microsoft.com/office/drawing/2014/main" id="{DB6FE42F-CCCD-B6EA-B1D3-7B7D988D0836}"/>
              </a:ext>
            </a:extLst>
          </p:cNvPr>
          <p:cNvPicPr>
            <a:picLocks noChangeAspect="1"/>
          </p:cNvPicPr>
          <p:nvPr/>
        </p:nvPicPr>
        <p:blipFill>
          <a:blip r:embed="rId7"/>
          <a:stretch>
            <a:fillRect/>
          </a:stretch>
        </p:blipFill>
        <p:spPr>
          <a:xfrm>
            <a:off x="0" y="1275150"/>
            <a:ext cx="1893716" cy="1799745"/>
          </a:xfrm>
          <a:prstGeom prst="rect">
            <a:avLst/>
          </a:prstGeom>
        </p:spPr>
      </p:pic>
      <p:pic>
        <p:nvPicPr>
          <p:cNvPr id="22" name="Picture 21">
            <a:extLst>
              <a:ext uri="{FF2B5EF4-FFF2-40B4-BE49-F238E27FC236}">
                <a16:creationId xmlns:a16="http://schemas.microsoft.com/office/drawing/2014/main" id="{81E0EA64-F904-3617-0EFA-8CFFC365C376}"/>
              </a:ext>
            </a:extLst>
          </p:cNvPr>
          <p:cNvPicPr>
            <a:picLocks noChangeAspect="1"/>
          </p:cNvPicPr>
          <p:nvPr/>
        </p:nvPicPr>
        <p:blipFill>
          <a:blip r:embed="rId8"/>
          <a:stretch>
            <a:fillRect/>
          </a:stretch>
        </p:blipFill>
        <p:spPr>
          <a:xfrm>
            <a:off x="-10814" y="5033515"/>
            <a:ext cx="1904529" cy="1786854"/>
          </a:xfrm>
          <a:prstGeom prst="rect">
            <a:avLst/>
          </a:prstGeom>
        </p:spPr>
      </p:pic>
      <p:sp>
        <p:nvSpPr>
          <p:cNvPr id="11" name="CustomShape 1">
            <a:extLst>
              <a:ext uri="{FF2B5EF4-FFF2-40B4-BE49-F238E27FC236}">
                <a16:creationId xmlns:a16="http://schemas.microsoft.com/office/drawing/2014/main" id="{54D9141F-DC30-D4E2-4E38-F7365CC5078D}"/>
              </a:ext>
            </a:extLst>
          </p:cNvPr>
          <p:cNvSpPr/>
          <p:nvPr/>
        </p:nvSpPr>
        <p:spPr>
          <a:xfrm>
            <a:off x="3907898" y="30079"/>
            <a:ext cx="4073223"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rPr>
              <a:t>V/ Some gaps filled</a:t>
            </a:r>
            <a:endParaRPr lang="en-US"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2842418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B8FC18-DEF2-B959-DAF9-927E43E0EF3A}"/>
              </a:ext>
            </a:extLst>
          </p:cNvPr>
          <p:cNvGrpSpPr/>
          <p:nvPr/>
        </p:nvGrpSpPr>
        <p:grpSpPr>
          <a:xfrm>
            <a:off x="9519120" y="60733"/>
            <a:ext cx="2587063" cy="411333"/>
            <a:chOff x="9157031" y="416872"/>
            <a:chExt cx="2587063" cy="411333"/>
          </a:xfrm>
        </p:grpSpPr>
        <p:sp>
          <p:nvSpPr>
            <p:cNvPr id="3" name="Google Shape;126;p2">
              <a:extLst>
                <a:ext uri="{FF2B5EF4-FFF2-40B4-BE49-F238E27FC236}">
                  <a16:creationId xmlns:a16="http://schemas.microsoft.com/office/drawing/2014/main" id="{644736A8-0888-D007-039C-82953A7498D8}"/>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4" name="Google Shape;127;p2">
              <a:extLst>
                <a:ext uri="{FF2B5EF4-FFF2-40B4-BE49-F238E27FC236}">
                  <a16:creationId xmlns:a16="http://schemas.microsoft.com/office/drawing/2014/main" id="{F5E7D668-64B2-9B97-1333-408F8F1F6E77}"/>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8;p2">
              <a:extLst>
                <a:ext uri="{FF2B5EF4-FFF2-40B4-BE49-F238E27FC236}">
                  <a16:creationId xmlns:a16="http://schemas.microsoft.com/office/drawing/2014/main" id="{B9141D7A-F2A1-B556-4CE9-6A7D9A180B16}"/>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9;p2">
              <a:extLst>
                <a:ext uri="{FF2B5EF4-FFF2-40B4-BE49-F238E27FC236}">
                  <a16:creationId xmlns:a16="http://schemas.microsoft.com/office/drawing/2014/main" id="{E74EB5A6-E626-CC41-CB52-25720EFA6A15}"/>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30;p2">
              <a:extLst>
                <a:ext uri="{FF2B5EF4-FFF2-40B4-BE49-F238E27FC236}">
                  <a16:creationId xmlns:a16="http://schemas.microsoft.com/office/drawing/2014/main" id="{E659A790-501E-0E1D-8502-86C1A3AD68E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1;p2">
              <a:extLst>
                <a:ext uri="{FF2B5EF4-FFF2-40B4-BE49-F238E27FC236}">
                  <a16:creationId xmlns:a16="http://schemas.microsoft.com/office/drawing/2014/main" id="{164989E3-84A5-5CE7-4682-89FE2AD30AA4}"/>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2;p2">
              <a:extLst>
                <a:ext uri="{FF2B5EF4-FFF2-40B4-BE49-F238E27FC236}">
                  <a16:creationId xmlns:a16="http://schemas.microsoft.com/office/drawing/2014/main" id="{48E86DC6-53CB-E321-2408-C4F1EAABD5CC}"/>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24" name="TextBox 23">
            <a:extLst>
              <a:ext uri="{FF2B5EF4-FFF2-40B4-BE49-F238E27FC236}">
                <a16:creationId xmlns:a16="http://schemas.microsoft.com/office/drawing/2014/main" id="{FCBF42A5-CF08-A974-403C-03B3AFAC850B}"/>
              </a:ext>
            </a:extLst>
          </p:cNvPr>
          <p:cNvSpPr txBox="1"/>
          <p:nvPr/>
        </p:nvSpPr>
        <p:spPr>
          <a:xfrm>
            <a:off x="-10813" y="793351"/>
            <a:ext cx="6106813" cy="523220"/>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solidFill>
                  <a:srgbClr val="0D11B9"/>
                </a:solidFill>
                <a:latin typeface="Arial" panose="020B0604020202020204" pitchFamily="34" charset="0"/>
                <a:cs typeface="Arial" panose="020B0604020202020204" pitchFamily="34" charset="0"/>
              </a:rPr>
              <a:t>Harnessing the power of AI/ML</a:t>
            </a:r>
          </a:p>
        </p:txBody>
      </p:sp>
      <p:sp>
        <p:nvSpPr>
          <p:cNvPr id="10" name="CustomShape 1">
            <a:extLst>
              <a:ext uri="{FF2B5EF4-FFF2-40B4-BE49-F238E27FC236}">
                <a16:creationId xmlns:a16="http://schemas.microsoft.com/office/drawing/2014/main" id="{3A1EB796-23E7-9AA4-421E-274EF206E00A}"/>
              </a:ext>
            </a:extLst>
          </p:cNvPr>
          <p:cNvSpPr/>
          <p:nvPr/>
        </p:nvSpPr>
        <p:spPr>
          <a:xfrm>
            <a:off x="2996687" y="19562"/>
            <a:ext cx="5215095"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rPr>
              <a:t>VI/ Looking into the future</a:t>
            </a:r>
            <a:endParaRPr lang="en-US" spc="-1" dirty="0">
              <a:solidFill>
                <a:srgbClr val="000000"/>
              </a:solidFill>
              <a:uFill>
                <a:solidFill>
                  <a:srgbClr val="FFFFFF"/>
                </a:solidFill>
              </a:uFill>
              <a:latin typeface="Arial"/>
            </a:endParaRPr>
          </a:p>
        </p:txBody>
      </p:sp>
      <p:pic>
        <p:nvPicPr>
          <p:cNvPr id="18" name="Picture 17">
            <a:extLst>
              <a:ext uri="{FF2B5EF4-FFF2-40B4-BE49-F238E27FC236}">
                <a16:creationId xmlns:a16="http://schemas.microsoft.com/office/drawing/2014/main" id="{319255D6-772D-614D-1344-AB32E5680747}"/>
              </a:ext>
            </a:extLst>
          </p:cNvPr>
          <p:cNvPicPr>
            <a:picLocks noChangeAspect="1"/>
          </p:cNvPicPr>
          <p:nvPr/>
        </p:nvPicPr>
        <p:blipFill rotWithShape="1">
          <a:blip r:embed="rId4">
            <a:extLst>
              <a:ext uri="{28A0092B-C50C-407E-A947-70E740481C1C}">
                <a14:useLocalDpi xmlns:a14="http://schemas.microsoft.com/office/drawing/2010/main" val="0"/>
              </a:ext>
            </a:extLst>
          </a:blip>
          <a:srcRect l="4780" t="7878" r="3485" b="8187"/>
          <a:stretch/>
        </p:blipFill>
        <p:spPr>
          <a:xfrm>
            <a:off x="1" y="0"/>
            <a:ext cx="1893715" cy="711889"/>
          </a:xfrm>
          <a:prstGeom prst="rect">
            <a:avLst/>
          </a:prstGeom>
        </p:spPr>
      </p:pic>
      <p:pic>
        <p:nvPicPr>
          <p:cNvPr id="11" name="Picture 10">
            <a:extLst>
              <a:ext uri="{FF2B5EF4-FFF2-40B4-BE49-F238E27FC236}">
                <a16:creationId xmlns:a16="http://schemas.microsoft.com/office/drawing/2014/main" id="{3444E496-40FE-0439-E9C0-235C7E497377}"/>
              </a:ext>
            </a:extLst>
          </p:cNvPr>
          <p:cNvPicPr>
            <a:picLocks noChangeAspect="1"/>
          </p:cNvPicPr>
          <p:nvPr/>
        </p:nvPicPr>
        <p:blipFill>
          <a:blip r:embed="rId5"/>
          <a:stretch>
            <a:fillRect/>
          </a:stretch>
        </p:blipFill>
        <p:spPr>
          <a:xfrm>
            <a:off x="267612" y="1398034"/>
            <a:ext cx="11362963" cy="5310966"/>
          </a:xfrm>
          <a:prstGeom prst="rect">
            <a:avLst/>
          </a:prstGeom>
        </p:spPr>
      </p:pic>
    </p:spTree>
    <p:extLst>
      <p:ext uri="{BB962C8B-B14F-4D97-AF65-F5344CB8AC3E}">
        <p14:creationId xmlns:p14="http://schemas.microsoft.com/office/powerpoint/2010/main" val="1517491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B8FC18-DEF2-B959-DAF9-927E43E0EF3A}"/>
              </a:ext>
            </a:extLst>
          </p:cNvPr>
          <p:cNvGrpSpPr/>
          <p:nvPr/>
        </p:nvGrpSpPr>
        <p:grpSpPr>
          <a:xfrm>
            <a:off x="9519120" y="60733"/>
            <a:ext cx="2587063" cy="411333"/>
            <a:chOff x="9157031" y="416872"/>
            <a:chExt cx="2587063" cy="411333"/>
          </a:xfrm>
        </p:grpSpPr>
        <p:sp>
          <p:nvSpPr>
            <p:cNvPr id="3" name="Google Shape;126;p2">
              <a:extLst>
                <a:ext uri="{FF2B5EF4-FFF2-40B4-BE49-F238E27FC236}">
                  <a16:creationId xmlns:a16="http://schemas.microsoft.com/office/drawing/2014/main" id="{644736A8-0888-D007-039C-82953A7498D8}"/>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4" name="Google Shape;127;p2">
              <a:extLst>
                <a:ext uri="{FF2B5EF4-FFF2-40B4-BE49-F238E27FC236}">
                  <a16:creationId xmlns:a16="http://schemas.microsoft.com/office/drawing/2014/main" id="{F5E7D668-64B2-9B97-1333-408F8F1F6E77}"/>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8;p2">
              <a:extLst>
                <a:ext uri="{FF2B5EF4-FFF2-40B4-BE49-F238E27FC236}">
                  <a16:creationId xmlns:a16="http://schemas.microsoft.com/office/drawing/2014/main" id="{B9141D7A-F2A1-B556-4CE9-6A7D9A180B16}"/>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9;p2">
              <a:extLst>
                <a:ext uri="{FF2B5EF4-FFF2-40B4-BE49-F238E27FC236}">
                  <a16:creationId xmlns:a16="http://schemas.microsoft.com/office/drawing/2014/main" id="{E74EB5A6-E626-CC41-CB52-25720EFA6A15}"/>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30;p2">
              <a:extLst>
                <a:ext uri="{FF2B5EF4-FFF2-40B4-BE49-F238E27FC236}">
                  <a16:creationId xmlns:a16="http://schemas.microsoft.com/office/drawing/2014/main" id="{E659A790-501E-0E1D-8502-86C1A3AD68E5}"/>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1;p2">
              <a:extLst>
                <a:ext uri="{FF2B5EF4-FFF2-40B4-BE49-F238E27FC236}">
                  <a16:creationId xmlns:a16="http://schemas.microsoft.com/office/drawing/2014/main" id="{164989E3-84A5-5CE7-4682-89FE2AD30AA4}"/>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2;p2">
              <a:extLst>
                <a:ext uri="{FF2B5EF4-FFF2-40B4-BE49-F238E27FC236}">
                  <a16:creationId xmlns:a16="http://schemas.microsoft.com/office/drawing/2014/main" id="{48E86DC6-53CB-E321-2408-C4F1EAABD5CC}"/>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24" name="TextBox 23">
            <a:extLst>
              <a:ext uri="{FF2B5EF4-FFF2-40B4-BE49-F238E27FC236}">
                <a16:creationId xmlns:a16="http://schemas.microsoft.com/office/drawing/2014/main" id="{FCBF42A5-CF08-A974-403C-03B3AFAC850B}"/>
              </a:ext>
            </a:extLst>
          </p:cNvPr>
          <p:cNvSpPr txBox="1"/>
          <p:nvPr/>
        </p:nvSpPr>
        <p:spPr>
          <a:xfrm>
            <a:off x="-10813" y="793351"/>
            <a:ext cx="3926830" cy="1815882"/>
          </a:xfrm>
          <a:prstGeom prst="rect">
            <a:avLst/>
          </a:prstGeom>
          <a:noFill/>
        </p:spPr>
        <p:txBody>
          <a:bodyPr wrap="square" rtlCol="0">
            <a:spAutoFit/>
          </a:bodyPr>
          <a:lstStyle/>
          <a:p>
            <a:pPr marL="457200" indent="-457200">
              <a:buFont typeface="Wingdings" panose="05000000000000000000" pitchFamily="2" charset="2"/>
              <a:buChar char="q"/>
            </a:pPr>
            <a:r>
              <a:rPr lang="en-US" sz="2800" b="1" dirty="0">
                <a:solidFill>
                  <a:srgbClr val="0D11B9"/>
                </a:solidFill>
                <a:latin typeface="Arial" panose="020B0604020202020204" pitchFamily="34" charset="0"/>
                <a:cs typeface="Arial" panose="020B0604020202020204" pitchFamily="34" charset="0"/>
              </a:rPr>
              <a:t>Holistic CIS to support adaptation a different timescales</a:t>
            </a:r>
          </a:p>
        </p:txBody>
      </p:sp>
      <p:sp>
        <p:nvSpPr>
          <p:cNvPr id="10" name="CustomShape 1">
            <a:extLst>
              <a:ext uri="{FF2B5EF4-FFF2-40B4-BE49-F238E27FC236}">
                <a16:creationId xmlns:a16="http://schemas.microsoft.com/office/drawing/2014/main" id="{3A1EB796-23E7-9AA4-421E-274EF206E00A}"/>
              </a:ext>
            </a:extLst>
          </p:cNvPr>
          <p:cNvSpPr/>
          <p:nvPr/>
        </p:nvSpPr>
        <p:spPr>
          <a:xfrm>
            <a:off x="2996687" y="19562"/>
            <a:ext cx="5215095"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rPr>
              <a:t>VI/ Looking into the future</a:t>
            </a:r>
            <a:endParaRPr lang="en-US" spc="-1" dirty="0">
              <a:solidFill>
                <a:srgbClr val="000000"/>
              </a:solidFill>
              <a:uFill>
                <a:solidFill>
                  <a:srgbClr val="FFFFFF"/>
                </a:solidFill>
              </a:uFill>
              <a:latin typeface="Arial"/>
            </a:endParaRPr>
          </a:p>
        </p:txBody>
      </p:sp>
      <p:pic>
        <p:nvPicPr>
          <p:cNvPr id="18" name="Picture 17">
            <a:extLst>
              <a:ext uri="{FF2B5EF4-FFF2-40B4-BE49-F238E27FC236}">
                <a16:creationId xmlns:a16="http://schemas.microsoft.com/office/drawing/2014/main" id="{319255D6-772D-614D-1344-AB32E5680747}"/>
              </a:ext>
            </a:extLst>
          </p:cNvPr>
          <p:cNvPicPr>
            <a:picLocks noChangeAspect="1"/>
          </p:cNvPicPr>
          <p:nvPr/>
        </p:nvPicPr>
        <p:blipFill rotWithShape="1">
          <a:blip r:embed="rId4">
            <a:extLst>
              <a:ext uri="{28A0092B-C50C-407E-A947-70E740481C1C}">
                <a14:useLocalDpi xmlns:a14="http://schemas.microsoft.com/office/drawing/2010/main" val="0"/>
              </a:ext>
            </a:extLst>
          </a:blip>
          <a:srcRect l="4780" t="7878" r="3485" b="8187"/>
          <a:stretch/>
        </p:blipFill>
        <p:spPr>
          <a:xfrm>
            <a:off x="1" y="0"/>
            <a:ext cx="1893715" cy="711889"/>
          </a:xfrm>
          <a:prstGeom prst="rect">
            <a:avLst/>
          </a:prstGeom>
        </p:spPr>
      </p:pic>
      <p:pic>
        <p:nvPicPr>
          <p:cNvPr id="12" name="Picture 11">
            <a:extLst>
              <a:ext uri="{FF2B5EF4-FFF2-40B4-BE49-F238E27FC236}">
                <a16:creationId xmlns:a16="http://schemas.microsoft.com/office/drawing/2014/main" id="{2C838767-B18A-80E9-70D1-9F2C719A3567}"/>
              </a:ext>
            </a:extLst>
          </p:cNvPr>
          <p:cNvPicPr>
            <a:picLocks noChangeAspect="1"/>
          </p:cNvPicPr>
          <p:nvPr/>
        </p:nvPicPr>
        <p:blipFill>
          <a:blip r:embed="rId5"/>
          <a:stretch>
            <a:fillRect/>
          </a:stretch>
        </p:blipFill>
        <p:spPr>
          <a:xfrm>
            <a:off x="3916016" y="711889"/>
            <a:ext cx="8032621" cy="6126549"/>
          </a:xfrm>
          <a:prstGeom prst="rect">
            <a:avLst/>
          </a:prstGeom>
        </p:spPr>
      </p:pic>
    </p:spTree>
    <p:extLst>
      <p:ext uri="{BB962C8B-B14F-4D97-AF65-F5344CB8AC3E}">
        <p14:creationId xmlns:p14="http://schemas.microsoft.com/office/powerpoint/2010/main" val="3419048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1839891" y="1850667"/>
            <a:ext cx="8092080" cy="182376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ctr">
              <a:lnSpc>
                <a:spcPct val="100000"/>
              </a:lnSpc>
            </a:pPr>
            <a:r>
              <a:rPr lang="en-US" sz="6000" b="1" spc="-1" dirty="0">
                <a:solidFill>
                  <a:srgbClr val="000000"/>
                </a:solidFill>
                <a:uFill>
                  <a:solidFill>
                    <a:srgbClr val="FFFFFF"/>
                  </a:solidFill>
                </a:uFill>
                <a:latin typeface="Arial"/>
              </a:rPr>
              <a:t>Thank you for your attention</a:t>
            </a:r>
            <a:endParaRPr lang="en-US" spc="-1" dirty="0">
              <a:solidFill>
                <a:srgbClr val="000000"/>
              </a:solidFill>
              <a:uFill>
                <a:solidFill>
                  <a:srgbClr val="FFFFFF"/>
                </a:solidFill>
              </a:uFill>
              <a:latin typeface="Arial"/>
            </a:endParaRPr>
          </a:p>
        </p:txBody>
      </p:sp>
      <p:grpSp>
        <p:nvGrpSpPr>
          <p:cNvPr id="3" name="Group 2">
            <a:extLst>
              <a:ext uri="{FF2B5EF4-FFF2-40B4-BE49-F238E27FC236}">
                <a16:creationId xmlns:a16="http://schemas.microsoft.com/office/drawing/2014/main" id="{616C8296-499F-42CC-9BA0-64181461EDDD}"/>
              </a:ext>
            </a:extLst>
          </p:cNvPr>
          <p:cNvGrpSpPr/>
          <p:nvPr/>
        </p:nvGrpSpPr>
        <p:grpSpPr>
          <a:xfrm>
            <a:off x="8637104" y="148325"/>
            <a:ext cx="3368831" cy="607049"/>
            <a:chOff x="9157031" y="416872"/>
            <a:chExt cx="2587063" cy="411333"/>
          </a:xfrm>
        </p:grpSpPr>
        <p:sp>
          <p:nvSpPr>
            <p:cNvPr id="4" name="Google Shape;126;p2">
              <a:extLst>
                <a:ext uri="{FF2B5EF4-FFF2-40B4-BE49-F238E27FC236}">
                  <a16:creationId xmlns:a16="http://schemas.microsoft.com/office/drawing/2014/main" id="{DEA1D1B3-45E8-44E7-BB1E-20036E96EC75}"/>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7;p2">
              <a:extLst>
                <a:ext uri="{FF2B5EF4-FFF2-40B4-BE49-F238E27FC236}">
                  <a16:creationId xmlns:a16="http://schemas.microsoft.com/office/drawing/2014/main" id="{263E725C-7301-42BA-88FE-A3DAC5A4FE56}"/>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C88F6D02-DBF1-4659-8972-DFFD3F46DCED}"/>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309B5DBF-6857-42BF-AAA6-D8D39F4D83D4}"/>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0;p2">
              <a:extLst>
                <a:ext uri="{FF2B5EF4-FFF2-40B4-BE49-F238E27FC236}">
                  <a16:creationId xmlns:a16="http://schemas.microsoft.com/office/drawing/2014/main" id="{03EDB026-63D3-4C81-8A9F-79FC96E4057D}"/>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1;p2">
              <a:extLst>
                <a:ext uri="{FF2B5EF4-FFF2-40B4-BE49-F238E27FC236}">
                  <a16:creationId xmlns:a16="http://schemas.microsoft.com/office/drawing/2014/main" id="{04BD63DB-6649-4029-BDC0-D3F781CC1D70}"/>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32;p2">
              <a:extLst>
                <a:ext uri="{FF2B5EF4-FFF2-40B4-BE49-F238E27FC236}">
                  <a16:creationId xmlns:a16="http://schemas.microsoft.com/office/drawing/2014/main" id="{EAE8529C-C891-4225-A733-8D95F43DB1CA}"/>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16" name="TextBox 15">
            <a:extLst>
              <a:ext uri="{FF2B5EF4-FFF2-40B4-BE49-F238E27FC236}">
                <a16:creationId xmlns:a16="http://schemas.microsoft.com/office/drawing/2014/main" id="{3388769A-421D-7A3E-467C-283E492063BE}"/>
              </a:ext>
            </a:extLst>
          </p:cNvPr>
          <p:cNvSpPr txBox="1"/>
          <p:nvPr/>
        </p:nvSpPr>
        <p:spPr>
          <a:xfrm>
            <a:off x="1212577" y="4640418"/>
            <a:ext cx="9929187" cy="1938992"/>
          </a:xfrm>
          <a:prstGeom prst="rect">
            <a:avLst/>
          </a:prstGeom>
          <a:noFill/>
        </p:spPr>
        <p:txBody>
          <a:bodyPr wrap="square">
            <a:spAutoFit/>
          </a:bodyPr>
          <a:lstStyle/>
          <a:p>
            <a:pPr algn="ctr">
              <a:lnSpc>
                <a:spcPct val="100000"/>
              </a:lnSpc>
            </a:pPr>
            <a:r>
              <a:rPr lang="en-US" sz="2000" b="1" spc="-1" dirty="0">
                <a:solidFill>
                  <a:srgbClr val="000000"/>
                </a:solidFill>
                <a:uFill>
                  <a:solidFill>
                    <a:srgbClr val="FFFFFF"/>
                  </a:solidFill>
                </a:uFill>
                <a:latin typeface="Arial"/>
                <a:ea typeface="DejaVu Sans"/>
              </a:rPr>
              <a:t>Dr. Mouhamadou Bamba SYLLA</a:t>
            </a:r>
            <a:r>
              <a:rPr lang="en-US" sz="2000" spc="-1" dirty="0">
                <a:solidFill>
                  <a:srgbClr val="000000"/>
                </a:solidFill>
                <a:uFill>
                  <a:solidFill>
                    <a:srgbClr val="FFFFFF"/>
                  </a:solidFill>
                </a:uFill>
                <a:latin typeface="Arial"/>
                <a:ea typeface="DejaVu Sans"/>
              </a:rPr>
              <a:t> (</a:t>
            </a:r>
            <a:r>
              <a:rPr lang="en-US" sz="2000" spc="-1" dirty="0">
                <a:solidFill>
                  <a:srgbClr val="0000FF"/>
                </a:solidFill>
                <a:uFill>
                  <a:solidFill>
                    <a:srgbClr val="FFFFFF"/>
                  </a:solidFill>
                </a:uFill>
                <a:latin typeface="Arial"/>
                <a:ea typeface="DejaVu Sans"/>
              </a:rPr>
              <a:t>sylla.bamba@aims.ac.rw; syllabamba@yahoo.fr) </a:t>
            </a:r>
          </a:p>
          <a:p>
            <a:pPr algn="ctr">
              <a:lnSpc>
                <a:spcPct val="100000"/>
              </a:lnSpc>
            </a:pPr>
            <a:r>
              <a:rPr lang="en-US" sz="2000" spc="-1" dirty="0">
                <a:uFill>
                  <a:solidFill>
                    <a:srgbClr val="FFFFFF"/>
                  </a:solidFill>
                </a:uFill>
                <a:latin typeface="Arial"/>
              </a:rPr>
              <a:t>Research chair, African Institute for Mathematical Sciences (AIMS) - Rwanda</a:t>
            </a:r>
          </a:p>
          <a:p>
            <a:pPr algn="ctr">
              <a:lnSpc>
                <a:spcPct val="100000"/>
              </a:lnSpc>
            </a:pPr>
            <a:r>
              <a:rPr lang="en-US" sz="2000" spc="-1" dirty="0">
                <a:uFill>
                  <a:solidFill>
                    <a:srgbClr val="FFFFFF"/>
                  </a:solidFill>
                </a:uFill>
                <a:latin typeface="Arial"/>
              </a:rPr>
              <a:t>Lead Author of IPCC AR6, WG1: Chapter 12</a:t>
            </a:r>
          </a:p>
          <a:p>
            <a:pPr algn="ctr">
              <a:lnSpc>
                <a:spcPct val="100000"/>
              </a:lnSpc>
            </a:pPr>
            <a:r>
              <a:rPr lang="en-US" sz="2000" spc="-1" dirty="0">
                <a:uFill>
                  <a:solidFill>
                    <a:srgbClr val="FFFFFF"/>
                  </a:solidFill>
                </a:uFill>
                <a:latin typeface="Arial"/>
              </a:rPr>
              <a:t>Contributing Author to IPCC AR6, WG1: Chapter 11 and Atlas</a:t>
            </a:r>
          </a:p>
          <a:p>
            <a:pPr algn="ctr">
              <a:lnSpc>
                <a:spcPct val="100000"/>
              </a:lnSpc>
            </a:pPr>
            <a:r>
              <a:rPr lang="en-US" sz="2000" spc="-1" dirty="0">
                <a:uFill>
                  <a:solidFill>
                    <a:srgbClr val="FFFFFF"/>
                  </a:solidFill>
                </a:uFill>
                <a:latin typeface="Arial"/>
              </a:rPr>
              <a:t>Contributing Author to IPCC AR6 WG2: Chapter 9</a:t>
            </a:r>
          </a:p>
          <a:p>
            <a:pPr algn="ctr">
              <a:lnSpc>
                <a:spcPct val="100000"/>
              </a:lnSpc>
            </a:pPr>
            <a:r>
              <a:rPr lang="en-US" sz="2000" spc="-1" dirty="0">
                <a:uFill>
                  <a:solidFill>
                    <a:srgbClr val="FFFFFF"/>
                  </a:solidFill>
                </a:uFill>
                <a:latin typeface="Arial"/>
              </a:rPr>
              <a:t>Contributing Author to the IPCC SR1.5: Chapter 3</a:t>
            </a:r>
            <a:endParaRPr lang="en-US" sz="2000" spc="-1" dirty="0">
              <a:solidFill>
                <a:srgbClr val="000000"/>
              </a:solidFill>
              <a:uFill>
                <a:solidFill>
                  <a:srgbClr val="FFFFFF"/>
                </a:solidFill>
              </a:uFill>
              <a:latin typeface="Arial"/>
            </a:endParaRPr>
          </a:p>
        </p:txBody>
      </p:sp>
      <p:pic>
        <p:nvPicPr>
          <p:cNvPr id="2" name="Picture 1">
            <a:extLst>
              <a:ext uri="{FF2B5EF4-FFF2-40B4-BE49-F238E27FC236}">
                <a16:creationId xmlns:a16="http://schemas.microsoft.com/office/drawing/2014/main" id="{026738A1-A83E-3EE6-96BC-73B6AF186BF9}"/>
              </a:ext>
            </a:extLst>
          </p:cNvPr>
          <p:cNvPicPr>
            <a:picLocks noChangeAspect="1"/>
          </p:cNvPicPr>
          <p:nvPr/>
        </p:nvPicPr>
        <p:blipFill rotWithShape="1">
          <a:blip r:embed="rId4">
            <a:extLst>
              <a:ext uri="{28A0092B-C50C-407E-A947-70E740481C1C}">
                <a14:useLocalDpi xmlns:a14="http://schemas.microsoft.com/office/drawing/2010/main" val="0"/>
              </a:ext>
            </a:extLst>
          </a:blip>
          <a:srcRect l="4780" t="7878" r="3485" b="8187"/>
          <a:stretch/>
        </p:blipFill>
        <p:spPr>
          <a:xfrm>
            <a:off x="1" y="0"/>
            <a:ext cx="2749692" cy="103367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stomShape 1">
            <a:extLst>
              <a:ext uri="{FF2B5EF4-FFF2-40B4-BE49-F238E27FC236}">
                <a16:creationId xmlns:a16="http://schemas.microsoft.com/office/drawing/2014/main" id="{B2E758B3-F084-4593-8B6E-F7A8A4FA6D96}"/>
              </a:ext>
            </a:extLst>
          </p:cNvPr>
          <p:cNvSpPr/>
          <p:nvPr/>
        </p:nvSpPr>
        <p:spPr>
          <a:xfrm>
            <a:off x="2555123" y="0"/>
            <a:ext cx="7101201"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pc="-1" dirty="0">
              <a:solidFill>
                <a:srgbClr val="000000"/>
              </a:solidFill>
              <a:uFill>
                <a:solidFill>
                  <a:srgbClr val="FFFFFF"/>
                </a:solidFill>
              </a:uFill>
              <a:latin typeface="Arial"/>
            </a:endParaRPr>
          </a:p>
        </p:txBody>
      </p:sp>
      <p:grpSp>
        <p:nvGrpSpPr>
          <p:cNvPr id="7" name="Group 6">
            <a:extLst>
              <a:ext uri="{FF2B5EF4-FFF2-40B4-BE49-F238E27FC236}">
                <a16:creationId xmlns:a16="http://schemas.microsoft.com/office/drawing/2014/main" id="{156AB8AB-06F6-4964-A5DC-12E6D23C2049}"/>
              </a:ext>
            </a:extLst>
          </p:cNvPr>
          <p:cNvGrpSpPr/>
          <p:nvPr/>
        </p:nvGrpSpPr>
        <p:grpSpPr>
          <a:xfrm>
            <a:off x="4665048" y="846306"/>
            <a:ext cx="3402420" cy="1177048"/>
            <a:chOff x="2519464" y="972768"/>
            <a:chExt cx="3385226" cy="1177048"/>
          </a:xfrm>
        </p:grpSpPr>
        <p:sp>
          <p:nvSpPr>
            <p:cNvPr id="5" name="Rectangle 4">
              <a:extLst>
                <a:ext uri="{FF2B5EF4-FFF2-40B4-BE49-F238E27FC236}">
                  <a16:creationId xmlns:a16="http://schemas.microsoft.com/office/drawing/2014/main" id="{71865729-DADF-40C9-9C4E-D852A7AB0D80}"/>
                </a:ext>
              </a:extLst>
            </p:cNvPr>
            <p:cNvSpPr/>
            <p:nvPr/>
          </p:nvSpPr>
          <p:spPr>
            <a:xfrm>
              <a:off x="2519464" y="972768"/>
              <a:ext cx="3385226" cy="1177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B6F4FE2-CA83-40A8-87EC-676FF9FFA073}"/>
                </a:ext>
              </a:extLst>
            </p:cNvPr>
            <p:cNvSpPr txBox="1"/>
            <p:nvPr/>
          </p:nvSpPr>
          <p:spPr>
            <a:xfrm>
              <a:off x="2641060" y="996170"/>
              <a:ext cx="3142034" cy="1138773"/>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Climate</a:t>
              </a:r>
            </a:p>
            <a:p>
              <a:pPr algn="ctr"/>
              <a:r>
                <a:rPr lang="en-US" sz="2000" dirty="0">
                  <a:latin typeface="Arial" panose="020B0604020202020204" pitchFamily="34" charset="0"/>
                  <a:cs typeface="Arial" panose="020B0604020202020204" pitchFamily="34" charset="0"/>
                </a:rPr>
                <a:t>(variability, weather, extremes, hazards)</a:t>
              </a:r>
            </a:p>
          </p:txBody>
        </p:sp>
      </p:grpSp>
      <p:grpSp>
        <p:nvGrpSpPr>
          <p:cNvPr id="19" name="Group 18">
            <a:extLst>
              <a:ext uri="{FF2B5EF4-FFF2-40B4-BE49-F238E27FC236}">
                <a16:creationId xmlns:a16="http://schemas.microsoft.com/office/drawing/2014/main" id="{9CD808E3-5C0C-4864-A742-1890329C4A2D}"/>
              </a:ext>
            </a:extLst>
          </p:cNvPr>
          <p:cNvGrpSpPr/>
          <p:nvPr/>
        </p:nvGrpSpPr>
        <p:grpSpPr>
          <a:xfrm>
            <a:off x="4633607" y="2523755"/>
            <a:ext cx="3385226" cy="1177048"/>
            <a:chOff x="2837237" y="2523755"/>
            <a:chExt cx="3385226" cy="1464586"/>
          </a:xfrm>
        </p:grpSpPr>
        <p:sp>
          <p:nvSpPr>
            <p:cNvPr id="9" name="Rectangle 8">
              <a:extLst>
                <a:ext uri="{FF2B5EF4-FFF2-40B4-BE49-F238E27FC236}">
                  <a16:creationId xmlns:a16="http://schemas.microsoft.com/office/drawing/2014/main" id="{78710A28-1A75-4AC1-A9B7-08426F098327}"/>
                </a:ext>
              </a:extLst>
            </p:cNvPr>
            <p:cNvSpPr/>
            <p:nvPr/>
          </p:nvSpPr>
          <p:spPr>
            <a:xfrm>
              <a:off x="2837237" y="2542895"/>
              <a:ext cx="3385226" cy="1445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E72F206-7544-4826-9B8A-DBD84B8A6500}"/>
                </a:ext>
              </a:extLst>
            </p:cNvPr>
            <p:cNvSpPr txBox="1"/>
            <p:nvPr/>
          </p:nvSpPr>
          <p:spPr>
            <a:xfrm>
              <a:off x="2846965" y="2523755"/>
              <a:ext cx="3339834" cy="1416961"/>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Sectors</a:t>
              </a:r>
            </a:p>
            <a:p>
              <a:pPr algn="ctr"/>
              <a:r>
                <a:rPr lang="en-US" sz="2000" dirty="0">
                  <a:latin typeface="Arial" panose="020B0604020202020204" pitchFamily="34" charset="0"/>
                  <a:cs typeface="Arial" panose="020B0604020202020204" pitchFamily="34" charset="0"/>
                </a:rPr>
                <a:t>(agriculture, water resources, health, etc.)</a:t>
              </a:r>
            </a:p>
          </p:txBody>
        </p:sp>
      </p:grpSp>
      <p:grpSp>
        <p:nvGrpSpPr>
          <p:cNvPr id="15" name="Group 14">
            <a:extLst>
              <a:ext uri="{FF2B5EF4-FFF2-40B4-BE49-F238E27FC236}">
                <a16:creationId xmlns:a16="http://schemas.microsoft.com/office/drawing/2014/main" id="{A46B59CC-0B4D-4749-ADE6-8B4ED342A2B3}"/>
              </a:ext>
            </a:extLst>
          </p:cNvPr>
          <p:cNvGrpSpPr/>
          <p:nvPr/>
        </p:nvGrpSpPr>
        <p:grpSpPr>
          <a:xfrm>
            <a:off x="4633607" y="4231537"/>
            <a:ext cx="3427388" cy="1446550"/>
            <a:chOff x="2518161" y="928833"/>
            <a:chExt cx="3386529" cy="1465289"/>
          </a:xfrm>
        </p:grpSpPr>
        <p:sp>
          <p:nvSpPr>
            <p:cNvPr id="16" name="Rectangle 15">
              <a:extLst>
                <a:ext uri="{FF2B5EF4-FFF2-40B4-BE49-F238E27FC236}">
                  <a16:creationId xmlns:a16="http://schemas.microsoft.com/office/drawing/2014/main" id="{F6FB8CBB-2A9C-444D-AA55-F89EC9CA3E64}"/>
                </a:ext>
              </a:extLst>
            </p:cNvPr>
            <p:cNvSpPr/>
            <p:nvPr/>
          </p:nvSpPr>
          <p:spPr>
            <a:xfrm>
              <a:off x="2519464" y="972767"/>
              <a:ext cx="3385226" cy="14202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C3E9FE3-03C7-4E75-B526-3F2C53223254}"/>
                </a:ext>
              </a:extLst>
            </p:cNvPr>
            <p:cNvSpPr txBox="1"/>
            <p:nvPr/>
          </p:nvSpPr>
          <p:spPr>
            <a:xfrm>
              <a:off x="2518161" y="928833"/>
              <a:ext cx="3386529" cy="1465289"/>
            </a:xfrm>
            <a:prstGeom prst="rect">
              <a:avLst/>
            </a:prstGeom>
            <a:noFill/>
          </p:spPr>
          <p:txBody>
            <a:bodyPr wrap="square" rtlCol="0">
              <a:spAutoFit/>
            </a:bodyPr>
            <a:lstStyle/>
            <a:p>
              <a:pPr algn="ctr"/>
              <a:r>
                <a:rPr lang="en-US" sz="2800" dirty="0">
                  <a:latin typeface="Arial" panose="020B0604020202020204" pitchFamily="34" charset="0"/>
                  <a:cs typeface="Arial" panose="020B0604020202020204" pitchFamily="34" charset="0"/>
                </a:rPr>
                <a:t>Parameters</a:t>
              </a:r>
            </a:p>
            <a:p>
              <a:pPr algn="ctr"/>
              <a:r>
                <a:rPr lang="en-US" sz="2000" dirty="0">
                  <a:latin typeface="Arial" panose="020B0604020202020204" pitchFamily="34" charset="0"/>
                  <a:cs typeface="Arial" panose="020B0604020202020204" pitchFamily="34" charset="0"/>
                </a:rPr>
                <a:t>(crop yields, water availability, energy consumption, flows, etc.)</a:t>
              </a:r>
            </a:p>
          </p:txBody>
        </p:sp>
      </p:grpSp>
      <p:sp>
        <p:nvSpPr>
          <p:cNvPr id="21" name="TextBox 20">
            <a:extLst>
              <a:ext uri="{FF2B5EF4-FFF2-40B4-BE49-F238E27FC236}">
                <a16:creationId xmlns:a16="http://schemas.microsoft.com/office/drawing/2014/main" id="{6928396B-00FD-4DDD-B6ED-E2502E96D86C}"/>
              </a:ext>
            </a:extLst>
          </p:cNvPr>
          <p:cNvSpPr txBox="1"/>
          <p:nvPr/>
        </p:nvSpPr>
        <p:spPr>
          <a:xfrm>
            <a:off x="1584119" y="4712110"/>
            <a:ext cx="2451370" cy="646331"/>
          </a:xfrm>
          <a:prstGeom prst="rect">
            <a:avLst/>
          </a:prstGeom>
          <a:noFill/>
        </p:spPr>
        <p:txBody>
          <a:bodyPr wrap="square" rtlCol="0">
            <a:spAutoFit/>
          </a:bodyPr>
          <a:lstStyle/>
          <a:p>
            <a:r>
              <a:rPr lang="en-US" b="1" dirty="0">
                <a:solidFill>
                  <a:srgbClr val="0000FF"/>
                </a:solidFill>
              </a:rPr>
              <a:t>Most stakeholders’ interests</a:t>
            </a:r>
          </a:p>
        </p:txBody>
      </p:sp>
      <p:sp>
        <p:nvSpPr>
          <p:cNvPr id="22" name="TextBox 21">
            <a:extLst>
              <a:ext uri="{FF2B5EF4-FFF2-40B4-BE49-F238E27FC236}">
                <a16:creationId xmlns:a16="http://schemas.microsoft.com/office/drawing/2014/main" id="{75EDBE35-FE1B-457A-B609-2A77B4C82165}"/>
              </a:ext>
            </a:extLst>
          </p:cNvPr>
          <p:cNvSpPr txBox="1"/>
          <p:nvPr/>
        </p:nvSpPr>
        <p:spPr>
          <a:xfrm>
            <a:off x="8179335" y="4712110"/>
            <a:ext cx="1642354" cy="461665"/>
          </a:xfrm>
          <a:prstGeom prst="rect">
            <a:avLst/>
          </a:prstGeom>
          <a:noFill/>
          <a:ln w="31750">
            <a:solidFill>
              <a:srgbClr val="FF0000"/>
            </a:solidFill>
          </a:ln>
        </p:spPr>
        <p:txBody>
          <a:bodyPr wrap="square" rtlCol="0">
            <a:spAutoFit/>
          </a:bodyPr>
          <a:lstStyle/>
          <a:p>
            <a:r>
              <a:rPr lang="en-US" sz="2400" b="1" dirty="0">
                <a:solidFill>
                  <a:srgbClr val="FF0000"/>
                </a:solidFill>
                <a:latin typeface="Arial" panose="020B0604020202020204" pitchFamily="34" charset="0"/>
                <a:cs typeface="Arial" panose="020B0604020202020204" pitchFamily="34" charset="0"/>
              </a:rPr>
              <a:t>Disasters</a:t>
            </a:r>
          </a:p>
        </p:txBody>
      </p:sp>
      <p:sp>
        <p:nvSpPr>
          <p:cNvPr id="23" name="TextBox 22">
            <a:extLst>
              <a:ext uri="{FF2B5EF4-FFF2-40B4-BE49-F238E27FC236}">
                <a16:creationId xmlns:a16="http://schemas.microsoft.com/office/drawing/2014/main" id="{12170D90-ED2F-44B1-B9E4-0D10756DA0A5}"/>
              </a:ext>
            </a:extLst>
          </p:cNvPr>
          <p:cNvSpPr txBox="1"/>
          <p:nvPr/>
        </p:nvSpPr>
        <p:spPr>
          <a:xfrm>
            <a:off x="1584120" y="925855"/>
            <a:ext cx="3049487" cy="923330"/>
          </a:xfrm>
          <a:prstGeom prst="rect">
            <a:avLst/>
          </a:prstGeom>
          <a:noFill/>
        </p:spPr>
        <p:txBody>
          <a:bodyPr wrap="square" rtlCol="0">
            <a:spAutoFit/>
          </a:bodyPr>
          <a:lstStyle/>
          <a:p>
            <a:r>
              <a:rPr lang="en-US" b="1" dirty="0">
                <a:solidFill>
                  <a:srgbClr val="0000FF"/>
                </a:solidFill>
                <a:latin typeface="Arial" panose="020B0604020202020204" pitchFamily="34" charset="0"/>
                <a:cs typeface="Arial" panose="020B0604020202020204" pitchFamily="34" charset="0"/>
              </a:rPr>
              <a:t>Thorough understanding, robust information relevant for the sectors</a:t>
            </a:r>
          </a:p>
        </p:txBody>
      </p:sp>
      <p:sp>
        <p:nvSpPr>
          <p:cNvPr id="26" name="TextBox 25">
            <a:extLst>
              <a:ext uri="{FF2B5EF4-FFF2-40B4-BE49-F238E27FC236}">
                <a16:creationId xmlns:a16="http://schemas.microsoft.com/office/drawing/2014/main" id="{D4F6EE1A-4301-4C55-85B3-4DE157C490EC}"/>
              </a:ext>
            </a:extLst>
          </p:cNvPr>
          <p:cNvSpPr txBox="1"/>
          <p:nvPr/>
        </p:nvSpPr>
        <p:spPr>
          <a:xfrm>
            <a:off x="8129567" y="972022"/>
            <a:ext cx="2478315" cy="830997"/>
          </a:xfrm>
          <a:prstGeom prst="rect">
            <a:avLst/>
          </a:prstGeom>
          <a:noFill/>
          <a:ln w="31750">
            <a:solidFill>
              <a:srgbClr val="FF0000"/>
            </a:solidFill>
          </a:ln>
        </p:spPr>
        <p:txBody>
          <a:bodyPr wrap="square" rtlCol="0">
            <a:spAutoFit/>
          </a:bodyPr>
          <a:lstStyle/>
          <a:p>
            <a:r>
              <a:rPr lang="en-US" sz="2400" b="1" dirty="0">
                <a:solidFill>
                  <a:srgbClr val="FF0000"/>
                </a:solidFill>
                <a:latin typeface="Arial" panose="020B0604020202020204" pitchFamily="34" charset="0"/>
                <a:cs typeface="Arial" panose="020B0604020202020204" pitchFamily="34" charset="0"/>
              </a:rPr>
              <a:t>Adapt, Mitigate, Plan or Action</a:t>
            </a:r>
          </a:p>
        </p:txBody>
      </p:sp>
      <p:sp>
        <p:nvSpPr>
          <p:cNvPr id="28" name="Arrow: Up-Down 27">
            <a:extLst>
              <a:ext uri="{FF2B5EF4-FFF2-40B4-BE49-F238E27FC236}">
                <a16:creationId xmlns:a16="http://schemas.microsoft.com/office/drawing/2014/main" id="{EF73F485-6C19-4425-95F0-1EFD89DCE151}"/>
              </a:ext>
            </a:extLst>
          </p:cNvPr>
          <p:cNvSpPr/>
          <p:nvPr/>
        </p:nvSpPr>
        <p:spPr>
          <a:xfrm>
            <a:off x="6060336" y="3599235"/>
            <a:ext cx="239944" cy="77821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28">
            <a:extLst>
              <a:ext uri="{FF2B5EF4-FFF2-40B4-BE49-F238E27FC236}">
                <a16:creationId xmlns:a16="http://schemas.microsoft.com/office/drawing/2014/main" id="{6864F578-9C22-4617-8834-258E297365FF}"/>
              </a:ext>
            </a:extLst>
          </p:cNvPr>
          <p:cNvSpPr/>
          <p:nvPr/>
        </p:nvSpPr>
        <p:spPr>
          <a:xfrm>
            <a:off x="6105726" y="2008481"/>
            <a:ext cx="243191" cy="6374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9C1C5E72-D647-4079-863F-E722AE5C3424}"/>
              </a:ext>
            </a:extLst>
          </p:cNvPr>
          <p:cNvGrpSpPr/>
          <p:nvPr/>
        </p:nvGrpSpPr>
        <p:grpSpPr>
          <a:xfrm>
            <a:off x="9519120" y="60733"/>
            <a:ext cx="2587063" cy="411333"/>
            <a:chOff x="9157031" y="416872"/>
            <a:chExt cx="2587063" cy="411333"/>
          </a:xfrm>
        </p:grpSpPr>
        <p:sp>
          <p:nvSpPr>
            <p:cNvPr id="30" name="Google Shape;126;p2">
              <a:extLst>
                <a:ext uri="{FF2B5EF4-FFF2-40B4-BE49-F238E27FC236}">
                  <a16:creationId xmlns:a16="http://schemas.microsoft.com/office/drawing/2014/main" id="{D05D9BFE-96BB-473C-8503-CA94E34CB412}"/>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1" name="Google Shape;127;p2">
              <a:extLst>
                <a:ext uri="{FF2B5EF4-FFF2-40B4-BE49-F238E27FC236}">
                  <a16:creationId xmlns:a16="http://schemas.microsoft.com/office/drawing/2014/main" id="{D8ED3F8B-5CCD-4910-A9C2-F402AAB56F63}"/>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2" name="Google Shape;128;p2">
              <a:extLst>
                <a:ext uri="{FF2B5EF4-FFF2-40B4-BE49-F238E27FC236}">
                  <a16:creationId xmlns:a16="http://schemas.microsoft.com/office/drawing/2014/main" id="{CE4A407D-1F43-45BF-ACE9-307E103CAC8D}"/>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3" name="Google Shape;129;p2">
              <a:extLst>
                <a:ext uri="{FF2B5EF4-FFF2-40B4-BE49-F238E27FC236}">
                  <a16:creationId xmlns:a16="http://schemas.microsoft.com/office/drawing/2014/main" id="{975C1136-0FBF-41D7-AF78-50446C08A1AF}"/>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4" name="Google Shape;130;p2">
              <a:extLst>
                <a:ext uri="{FF2B5EF4-FFF2-40B4-BE49-F238E27FC236}">
                  <a16:creationId xmlns:a16="http://schemas.microsoft.com/office/drawing/2014/main" id="{800E1AE9-88CE-4F74-A62B-4AA81FD46F91}"/>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5" name="Google Shape;131;p2">
              <a:extLst>
                <a:ext uri="{FF2B5EF4-FFF2-40B4-BE49-F238E27FC236}">
                  <a16:creationId xmlns:a16="http://schemas.microsoft.com/office/drawing/2014/main" id="{E0B104C2-8205-4B0F-91DA-4A55DB402D21}"/>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6" name="Google Shape;132;p2">
              <a:extLst>
                <a:ext uri="{FF2B5EF4-FFF2-40B4-BE49-F238E27FC236}">
                  <a16:creationId xmlns:a16="http://schemas.microsoft.com/office/drawing/2014/main" id="{262ACE36-D990-4F5D-8E29-FD212E245115}"/>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38" name="CustomShape 1">
            <a:extLst>
              <a:ext uri="{FF2B5EF4-FFF2-40B4-BE49-F238E27FC236}">
                <a16:creationId xmlns:a16="http://schemas.microsoft.com/office/drawing/2014/main" id="{6795B6C0-A31E-0125-A34B-C8CC1F6C4193}"/>
              </a:ext>
            </a:extLst>
          </p:cNvPr>
          <p:cNvSpPr/>
          <p:nvPr/>
        </p:nvSpPr>
        <p:spPr>
          <a:xfrm>
            <a:off x="3810000" y="0"/>
            <a:ext cx="4319567"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 The Context …</a:t>
            </a:r>
            <a:endParaRPr lang="en-US" spc="-1" dirty="0">
              <a:solidFill>
                <a:srgbClr val="000000"/>
              </a:solidFill>
              <a:uFill>
                <a:solidFill>
                  <a:srgbClr val="FFFFFF"/>
                </a:solidFill>
              </a:uFill>
              <a:latin typeface="Arial"/>
            </a:endParaRPr>
          </a:p>
        </p:txBody>
      </p:sp>
      <p:sp>
        <p:nvSpPr>
          <p:cNvPr id="39" name="TextBox 38">
            <a:extLst>
              <a:ext uri="{FF2B5EF4-FFF2-40B4-BE49-F238E27FC236}">
                <a16:creationId xmlns:a16="http://schemas.microsoft.com/office/drawing/2014/main" id="{899AA451-C72D-BA9D-EDDA-30F029757A25}"/>
              </a:ext>
            </a:extLst>
          </p:cNvPr>
          <p:cNvSpPr txBox="1"/>
          <p:nvPr/>
        </p:nvSpPr>
        <p:spPr>
          <a:xfrm>
            <a:off x="1546191" y="5839536"/>
            <a:ext cx="10207488" cy="923330"/>
          </a:xfrm>
          <a:prstGeom prst="rect">
            <a:avLst/>
          </a:prstGeom>
          <a:noFill/>
        </p:spPr>
        <p:txBody>
          <a:bodyPr wrap="square" rtlCol="0">
            <a:spAutoFit/>
          </a:bodyPr>
          <a:lstStyle/>
          <a:p>
            <a:r>
              <a:rPr lang="en-US" sz="5400" b="1" dirty="0">
                <a:solidFill>
                  <a:srgbClr val="FF0000"/>
                </a:solidFill>
              </a:rPr>
              <a:t>Robust climate change information</a:t>
            </a:r>
          </a:p>
        </p:txBody>
      </p:sp>
      <p:pic>
        <p:nvPicPr>
          <p:cNvPr id="2" name="Picture 1">
            <a:extLst>
              <a:ext uri="{FF2B5EF4-FFF2-40B4-BE49-F238E27FC236}">
                <a16:creationId xmlns:a16="http://schemas.microsoft.com/office/drawing/2014/main" id="{2292E277-AD0B-FDED-F9E1-2949DFB58977}"/>
              </a:ext>
            </a:extLst>
          </p:cNvPr>
          <p:cNvPicPr>
            <a:picLocks noChangeAspect="1"/>
          </p:cNvPicPr>
          <p:nvPr/>
        </p:nvPicPr>
        <p:blipFill rotWithShape="1">
          <a:blip r:embed="rId4">
            <a:extLst>
              <a:ext uri="{28A0092B-C50C-407E-A947-70E740481C1C}">
                <a14:useLocalDpi xmlns:a14="http://schemas.microsoft.com/office/drawing/2010/main" val="0"/>
              </a:ext>
            </a:extLst>
          </a:blip>
          <a:srcRect l="4780" t="7878" r="3485" b="8187"/>
          <a:stretch/>
        </p:blipFill>
        <p:spPr>
          <a:xfrm>
            <a:off x="1" y="0"/>
            <a:ext cx="1879740" cy="706636"/>
          </a:xfrm>
          <a:prstGeom prst="rect">
            <a:avLst/>
          </a:prstGeom>
        </p:spPr>
      </p:pic>
    </p:spTree>
    <p:extLst>
      <p:ext uri="{BB962C8B-B14F-4D97-AF65-F5344CB8AC3E}">
        <p14:creationId xmlns:p14="http://schemas.microsoft.com/office/powerpoint/2010/main" val="1555402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26" grpId="0" animBg="1"/>
      <p:bldP spid="28" grpId="0" animBg="1"/>
      <p:bldP spid="29" grpId="0" animBg="1"/>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CC8C98-54DD-4054-8818-3B22AD11087B}"/>
              </a:ext>
            </a:extLst>
          </p:cNvPr>
          <p:cNvSpPr txBox="1"/>
          <p:nvPr/>
        </p:nvSpPr>
        <p:spPr>
          <a:xfrm>
            <a:off x="0" y="1119350"/>
            <a:ext cx="7504478" cy="584775"/>
          </a:xfrm>
          <a:prstGeom prst="rect">
            <a:avLst/>
          </a:prstGeom>
          <a:noFill/>
        </p:spPr>
        <p:txBody>
          <a:bodyPr wrap="square" rtlCol="0">
            <a:spAutoFit/>
          </a:bodyPr>
          <a:lstStyle/>
          <a:p>
            <a:r>
              <a:rPr lang="en-US" sz="3200" dirty="0"/>
              <a:t>Climate change information VS adaptation</a:t>
            </a:r>
          </a:p>
        </p:txBody>
      </p:sp>
      <p:grpSp>
        <p:nvGrpSpPr>
          <p:cNvPr id="4" name="Groupe 3">
            <a:extLst>
              <a:ext uri="{FF2B5EF4-FFF2-40B4-BE49-F238E27FC236}">
                <a16:creationId xmlns:a16="http://schemas.microsoft.com/office/drawing/2014/main" id="{06CBC571-E40F-4E94-A19D-DC73F76A73F7}"/>
              </a:ext>
            </a:extLst>
          </p:cNvPr>
          <p:cNvGrpSpPr/>
          <p:nvPr/>
        </p:nvGrpSpPr>
        <p:grpSpPr>
          <a:xfrm>
            <a:off x="869673" y="1796931"/>
            <a:ext cx="10555358" cy="5061069"/>
            <a:chOff x="150812" y="1733659"/>
            <a:chExt cx="12459135" cy="5221143"/>
          </a:xfrm>
        </p:grpSpPr>
        <p:sp>
          <p:nvSpPr>
            <p:cNvPr id="5" name="Rounded Rectangle 3">
              <a:extLst>
                <a:ext uri="{FF2B5EF4-FFF2-40B4-BE49-F238E27FC236}">
                  <a16:creationId xmlns:a16="http://schemas.microsoft.com/office/drawing/2014/main" id="{080FA9F4-ED50-445E-8270-C9E1C3562A65}"/>
                </a:ext>
              </a:extLst>
            </p:cNvPr>
            <p:cNvSpPr/>
            <p:nvPr/>
          </p:nvSpPr>
          <p:spPr>
            <a:xfrm>
              <a:off x="4040870" y="1733659"/>
              <a:ext cx="8569077" cy="5221143"/>
            </a:xfrm>
            <a:prstGeom prst="roundRect">
              <a:avLst>
                <a:gd name="adj" fmla="val 44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26">
              <a:extLst>
                <a:ext uri="{FF2B5EF4-FFF2-40B4-BE49-F238E27FC236}">
                  <a16:creationId xmlns:a16="http://schemas.microsoft.com/office/drawing/2014/main" id="{AB885A73-F380-4362-B07A-9DEDC9BF733D}"/>
                </a:ext>
              </a:extLst>
            </p:cNvPr>
            <p:cNvSpPr txBox="1"/>
            <p:nvPr/>
          </p:nvSpPr>
          <p:spPr>
            <a:xfrm>
              <a:off x="5456398" y="1877832"/>
              <a:ext cx="2754336" cy="681322"/>
            </a:xfrm>
            <a:prstGeom prst="rect">
              <a:avLst/>
            </a:prstGeom>
            <a:noFill/>
          </p:spPr>
          <p:txBody>
            <a:bodyPr wrap="square" rtlCol="0">
              <a:spAutoFit/>
            </a:bodyPr>
            <a:lstStyle/>
            <a:p>
              <a:r>
                <a:rPr lang="en-GB" b="1" dirty="0">
                  <a:solidFill>
                    <a:srgbClr val="FF0000"/>
                  </a:solidFill>
                </a:rPr>
                <a:t>Transformational </a:t>
              </a:r>
            </a:p>
            <a:p>
              <a:r>
                <a:rPr lang="en-GB" b="1" dirty="0">
                  <a:solidFill>
                    <a:srgbClr val="FF0000"/>
                  </a:solidFill>
                </a:rPr>
                <a:t>Adaptation</a:t>
              </a:r>
            </a:p>
          </p:txBody>
        </p:sp>
        <p:grpSp>
          <p:nvGrpSpPr>
            <p:cNvPr id="7" name="Groupe 44">
              <a:extLst>
                <a:ext uri="{FF2B5EF4-FFF2-40B4-BE49-F238E27FC236}">
                  <a16:creationId xmlns:a16="http://schemas.microsoft.com/office/drawing/2014/main" id="{211C541A-7387-4E86-8F12-8D71BBE511AD}"/>
                </a:ext>
              </a:extLst>
            </p:cNvPr>
            <p:cNvGrpSpPr/>
            <p:nvPr/>
          </p:nvGrpSpPr>
          <p:grpSpPr>
            <a:xfrm>
              <a:off x="3579812" y="1981200"/>
              <a:ext cx="9030135" cy="4732727"/>
              <a:chOff x="3579812" y="1981200"/>
              <a:chExt cx="9030135" cy="4732727"/>
            </a:xfrm>
          </p:grpSpPr>
          <p:grpSp>
            <p:nvGrpSpPr>
              <p:cNvPr id="11" name="Group 13">
                <a:extLst>
                  <a:ext uri="{FF2B5EF4-FFF2-40B4-BE49-F238E27FC236}">
                    <a16:creationId xmlns:a16="http://schemas.microsoft.com/office/drawing/2014/main" id="{B3A6D610-45E9-40C6-A006-60FFFFAD9C98}"/>
                  </a:ext>
                </a:extLst>
              </p:cNvPr>
              <p:cNvGrpSpPr/>
              <p:nvPr/>
            </p:nvGrpSpPr>
            <p:grpSpPr>
              <a:xfrm>
                <a:off x="3579812" y="1981200"/>
                <a:ext cx="8305800" cy="4343400"/>
                <a:chOff x="942528" y="1524000"/>
                <a:chExt cx="8305800" cy="4802214"/>
              </a:xfrm>
            </p:grpSpPr>
            <p:cxnSp>
              <p:nvCxnSpPr>
                <p:cNvPr id="22" name="Straight Arrow Connector 6">
                  <a:extLst>
                    <a:ext uri="{FF2B5EF4-FFF2-40B4-BE49-F238E27FC236}">
                      <a16:creationId xmlns:a16="http://schemas.microsoft.com/office/drawing/2014/main" id="{C661709F-C765-4FD2-88BA-DF4AF042371D}"/>
                    </a:ext>
                  </a:extLst>
                </p:cNvPr>
                <p:cNvCxnSpPr/>
                <p:nvPr/>
              </p:nvCxnSpPr>
              <p:spPr>
                <a:xfrm>
                  <a:off x="971600" y="6309320"/>
                  <a:ext cx="8276728" cy="168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8">
                  <a:extLst>
                    <a:ext uri="{FF2B5EF4-FFF2-40B4-BE49-F238E27FC236}">
                      <a16:creationId xmlns:a16="http://schemas.microsoft.com/office/drawing/2014/main" id="{3D5DE199-ED3E-4B0C-A470-F1A419F5CA6B}"/>
                    </a:ext>
                  </a:extLst>
                </p:cNvPr>
                <p:cNvCxnSpPr/>
                <p:nvPr/>
              </p:nvCxnSpPr>
              <p:spPr>
                <a:xfrm flipH="1" flipV="1">
                  <a:off x="942528" y="1524000"/>
                  <a:ext cx="29072" cy="47853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2" name="TextBox 14">
                <a:extLst>
                  <a:ext uri="{FF2B5EF4-FFF2-40B4-BE49-F238E27FC236}">
                    <a16:creationId xmlns:a16="http://schemas.microsoft.com/office/drawing/2014/main" id="{790AA698-7039-44BF-8AB4-7BB148BDA4AF}"/>
                  </a:ext>
                </a:extLst>
              </p:cNvPr>
              <p:cNvSpPr txBox="1"/>
              <p:nvPr/>
            </p:nvSpPr>
            <p:spPr>
              <a:xfrm>
                <a:off x="4112940" y="6324600"/>
                <a:ext cx="6768752" cy="389327"/>
              </a:xfrm>
              <a:prstGeom prst="rect">
                <a:avLst/>
              </a:prstGeom>
              <a:noFill/>
            </p:spPr>
            <p:txBody>
              <a:bodyPr wrap="square" rtlCol="0">
                <a:spAutoFit/>
              </a:bodyPr>
              <a:lstStyle/>
              <a:p>
                <a:pPr algn="ctr"/>
                <a:r>
                  <a:rPr lang="en-GB" dirty="0"/>
                  <a:t>Climate Change</a:t>
                </a:r>
              </a:p>
            </p:txBody>
          </p:sp>
          <p:sp>
            <p:nvSpPr>
              <p:cNvPr id="13" name="Freeform 17">
                <a:extLst>
                  <a:ext uri="{FF2B5EF4-FFF2-40B4-BE49-F238E27FC236}">
                    <a16:creationId xmlns:a16="http://schemas.microsoft.com/office/drawing/2014/main" id="{185949A5-B466-4B7B-AC83-473A0C7D845A}"/>
                  </a:ext>
                </a:extLst>
              </p:cNvPr>
              <p:cNvSpPr/>
              <p:nvPr/>
            </p:nvSpPr>
            <p:spPr>
              <a:xfrm>
                <a:off x="3603233" y="4797152"/>
                <a:ext cx="4110107" cy="1509055"/>
              </a:xfrm>
              <a:custGeom>
                <a:avLst/>
                <a:gdLst>
                  <a:gd name="connsiteX0" fmla="*/ 0 w 5155324"/>
                  <a:gd name="connsiteY0" fmla="*/ 1794641 h 1794641"/>
                  <a:gd name="connsiteX1" fmla="*/ 1876097 w 5155324"/>
                  <a:gd name="connsiteY1" fmla="*/ 296917 h 1794641"/>
                  <a:gd name="connsiteX2" fmla="*/ 5155324 w 5155324"/>
                  <a:gd name="connsiteY2" fmla="*/ 13137 h 1794641"/>
                </a:gdLst>
                <a:ahLst/>
                <a:cxnLst>
                  <a:cxn ang="0">
                    <a:pos x="connsiteX0" y="connsiteY0"/>
                  </a:cxn>
                  <a:cxn ang="0">
                    <a:pos x="connsiteX1" y="connsiteY1"/>
                  </a:cxn>
                  <a:cxn ang="0">
                    <a:pos x="connsiteX2" y="connsiteY2"/>
                  </a:cxn>
                </a:cxnLst>
                <a:rect l="l" t="t" r="r" b="b"/>
                <a:pathLst>
                  <a:path w="5155324" h="1794641">
                    <a:moveTo>
                      <a:pt x="0" y="1794641"/>
                    </a:moveTo>
                    <a:cubicBezTo>
                      <a:pt x="508438" y="1194237"/>
                      <a:pt x="1016876" y="593834"/>
                      <a:pt x="1876097" y="296917"/>
                    </a:cubicBezTo>
                    <a:cubicBezTo>
                      <a:pt x="2735318" y="0"/>
                      <a:pt x="3945321" y="6568"/>
                      <a:pt x="5155324" y="13137"/>
                    </a:cubicBezTo>
                  </a:path>
                </a:pathLst>
              </a:cu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Freeform 18">
                <a:extLst>
                  <a:ext uri="{FF2B5EF4-FFF2-40B4-BE49-F238E27FC236}">
                    <a16:creationId xmlns:a16="http://schemas.microsoft.com/office/drawing/2014/main" id="{7C829082-30AB-4EBA-87FE-4D26326F1865}"/>
                  </a:ext>
                </a:extLst>
              </p:cNvPr>
              <p:cNvSpPr/>
              <p:nvPr/>
            </p:nvSpPr>
            <p:spPr>
              <a:xfrm>
                <a:off x="5481092" y="3429001"/>
                <a:ext cx="3456384" cy="1512168"/>
              </a:xfrm>
              <a:custGeom>
                <a:avLst/>
                <a:gdLst>
                  <a:gd name="connsiteX0" fmla="*/ 0 w 5155324"/>
                  <a:gd name="connsiteY0" fmla="*/ 1794641 h 1794641"/>
                  <a:gd name="connsiteX1" fmla="*/ 1876097 w 5155324"/>
                  <a:gd name="connsiteY1" fmla="*/ 296917 h 1794641"/>
                  <a:gd name="connsiteX2" fmla="*/ 5155324 w 5155324"/>
                  <a:gd name="connsiteY2" fmla="*/ 13137 h 1794641"/>
                </a:gdLst>
                <a:ahLst/>
                <a:cxnLst>
                  <a:cxn ang="0">
                    <a:pos x="connsiteX0" y="connsiteY0"/>
                  </a:cxn>
                  <a:cxn ang="0">
                    <a:pos x="connsiteX1" y="connsiteY1"/>
                  </a:cxn>
                  <a:cxn ang="0">
                    <a:pos x="connsiteX2" y="connsiteY2"/>
                  </a:cxn>
                </a:cxnLst>
                <a:rect l="l" t="t" r="r" b="b"/>
                <a:pathLst>
                  <a:path w="5155324" h="1794641">
                    <a:moveTo>
                      <a:pt x="0" y="1794641"/>
                    </a:moveTo>
                    <a:cubicBezTo>
                      <a:pt x="508438" y="1194237"/>
                      <a:pt x="1016876" y="593834"/>
                      <a:pt x="1876097" y="296917"/>
                    </a:cubicBezTo>
                    <a:cubicBezTo>
                      <a:pt x="2735318" y="0"/>
                      <a:pt x="3945321" y="6568"/>
                      <a:pt x="5155324" y="13137"/>
                    </a:cubicBezTo>
                  </a:path>
                </a:pathLst>
              </a:custGeom>
              <a:ln>
                <a:solidFill>
                  <a:srgbClr val="0070C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 name="Freeform 19">
                <a:extLst>
                  <a:ext uri="{FF2B5EF4-FFF2-40B4-BE49-F238E27FC236}">
                    <a16:creationId xmlns:a16="http://schemas.microsoft.com/office/drawing/2014/main" id="{DA890777-44CE-4477-B463-1BFAE8468C09}"/>
                  </a:ext>
                </a:extLst>
              </p:cNvPr>
              <p:cNvSpPr/>
              <p:nvPr/>
            </p:nvSpPr>
            <p:spPr>
              <a:xfrm>
                <a:off x="7497316" y="2132856"/>
                <a:ext cx="3456384" cy="1296144"/>
              </a:xfrm>
              <a:custGeom>
                <a:avLst/>
                <a:gdLst>
                  <a:gd name="connsiteX0" fmla="*/ 0 w 5155324"/>
                  <a:gd name="connsiteY0" fmla="*/ 1794641 h 1794641"/>
                  <a:gd name="connsiteX1" fmla="*/ 1876097 w 5155324"/>
                  <a:gd name="connsiteY1" fmla="*/ 296917 h 1794641"/>
                  <a:gd name="connsiteX2" fmla="*/ 5155324 w 5155324"/>
                  <a:gd name="connsiteY2" fmla="*/ 13137 h 1794641"/>
                </a:gdLst>
                <a:ahLst/>
                <a:cxnLst>
                  <a:cxn ang="0">
                    <a:pos x="connsiteX0" y="connsiteY0"/>
                  </a:cxn>
                  <a:cxn ang="0">
                    <a:pos x="connsiteX1" y="connsiteY1"/>
                  </a:cxn>
                  <a:cxn ang="0">
                    <a:pos x="connsiteX2" y="connsiteY2"/>
                  </a:cxn>
                </a:cxnLst>
                <a:rect l="l" t="t" r="r" b="b"/>
                <a:pathLst>
                  <a:path w="5155324" h="1794641">
                    <a:moveTo>
                      <a:pt x="0" y="1794641"/>
                    </a:moveTo>
                    <a:cubicBezTo>
                      <a:pt x="508438" y="1194237"/>
                      <a:pt x="1016876" y="593834"/>
                      <a:pt x="1876097" y="296917"/>
                    </a:cubicBezTo>
                    <a:cubicBezTo>
                      <a:pt x="2735318" y="0"/>
                      <a:pt x="3945321" y="6568"/>
                      <a:pt x="5155324" y="13137"/>
                    </a:cubicBezTo>
                  </a:path>
                </a:pathLst>
              </a:custGeom>
              <a:ln>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TextBox 20">
                <a:extLst>
                  <a:ext uri="{FF2B5EF4-FFF2-40B4-BE49-F238E27FC236}">
                    <a16:creationId xmlns:a16="http://schemas.microsoft.com/office/drawing/2014/main" id="{EF9FA1ED-FC35-4A4F-A845-3E845C7517A5}"/>
                  </a:ext>
                </a:extLst>
              </p:cNvPr>
              <p:cNvSpPr txBox="1"/>
              <p:nvPr/>
            </p:nvSpPr>
            <p:spPr>
              <a:xfrm>
                <a:off x="4267820" y="5471722"/>
                <a:ext cx="1627607" cy="616433"/>
              </a:xfrm>
              <a:prstGeom prst="rect">
                <a:avLst/>
              </a:prstGeom>
              <a:noFill/>
            </p:spPr>
            <p:txBody>
              <a:bodyPr wrap="square" rtlCol="0">
                <a:spAutoFit/>
              </a:bodyPr>
              <a:lstStyle/>
              <a:p>
                <a:r>
                  <a:rPr lang="en-GB" sz="1600" b="1" dirty="0"/>
                  <a:t>Incremental </a:t>
                </a:r>
              </a:p>
              <a:p>
                <a:r>
                  <a:rPr lang="en-GB" sz="1600" b="1" dirty="0"/>
                  <a:t>Adaptation</a:t>
                </a:r>
              </a:p>
            </p:txBody>
          </p:sp>
          <p:sp>
            <p:nvSpPr>
              <p:cNvPr id="17" name="TextBox 21">
                <a:extLst>
                  <a:ext uri="{FF2B5EF4-FFF2-40B4-BE49-F238E27FC236}">
                    <a16:creationId xmlns:a16="http://schemas.microsoft.com/office/drawing/2014/main" id="{31342C8C-4C42-4D73-A2E6-67DAE8122C06}"/>
                  </a:ext>
                </a:extLst>
              </p:cNvPr>
              <p:cNvSpPr txBox="1"/>
              <p:nvPr/>
            </p:nvSpPr>
            <p:spPr>
              <a:xfrm>
                <a:off x="5690510" y="5411322"/>
                <a:ext cx="4825317" cy="857280"/>
              </a:xfrm>
              <a:prstGeom prst="rect">
                <a:avLst/>
              </a:prstGeom>
              <a:noFill/>
            </p:spPr>
            <p:txBody>
              <a:bodyPr wrap="square" rtlCol="0">
                <a:spAutoFit/>
              </a:bodyPr>
              <a:lstStyle/>
              <a:p>
                <a:pPr>
                  <a:buFont typeface="Arial" pitchFamily="34" charset="0"/>
                  <a:buChar char="•"/>
                </a:pPr>
                <a:r>
                  <a:rPr lang="en-GB" sz="1600" dirty="0"/>
                  <a:t>Cultivar, varieties, planting date</a:t>
                </a:r>
              </a:p>
              <a:p>
                <a:pPr>
                  <a:buFont typeface="Arial" pitchFamily="34" charset="0"/>
                  <a:buChar char="•"/>
                </a:pPr>
                <a:r>
                  <a:rPr lang="en-GB" sz="1600" dirty="0"/>
                  <a:t>Water, nutrient and canopy management</a:t>
                </a:r>
              </a:p>
              <a:p>
                <a:pPr>
                  <a:buFont typeface="Arial" pitchFamily="34" charset="0"/>
                  <a:buChar char="•"/>
                </a:pPr>
                <a:r>
                  <a:rPr lang="en-GB" sz="1600" dirty="0" err="1"/>
                  <a:t>Tilage</a:t>
                </a:r>
                <a:r>
                  <a:rPr lang="en-GB" sz="1600" dirty="0"/>
                  <a:t> </a:t>
                </a:r>
              </a:p>
            </p:txBody>
          </p:sp>
          <p:sp>
            <p:nvSpPr>
              <p:cNvPr id="18" name="TextBox 22">
                <a:extLst>
                  <a:ext uri="{FF2B5EF4-FFF2-40B4-BE49-F238E27FC236}">
                    <a16:creationId xmlns:a16="http://schemas.microsoft.com/office/drawing/2014/main" id="{B9BA1F33-5804-4155-8BC9-83EC57661F89}"/>
                  </a:ext>
                </a:extLst>
              </p:cNvPr>
              <p:cNvSpPr txBox="1"/>
              <p:nvPr/>
            </p:nvSpPr>
            <p:spPr>
              <a:xfrm>
                <a:off x="4040871" y="3805637"/>
                <a:ext cx="1649639" cy="681322"/>
              </a:xfrm>
              <a:prstGeom prst="rect">
                <a:avLst/>
              </a:prstGeom>
              <a:noFill/>
            </p:spPr>
            <p:txBody>
              <a:bodyPr wrap="square" rtlCol="0">
                <a:spAutoFit/>
              </a:bodyPr>
              <a:lstStyle/>
              <a:p>
                <a:r>
                  <a:rPr lang="en-GB" b="1" dirty="0">
                    <a:solidFill>
                      <a:srgbClr val="0070C0"/>
                    </a:solidFill>
                  </a:rPr>
                  <a:t>Systems Adaptation</a:t>
                </a:r>
              </a:p>
            </p:txBody>
          </p:sp>
          <p:sp>
            <p:nvSpPr>
              <p:cNvPr id="19" name="TextBox 23">
                <a:extLst>
                  <a:ext uri="{FF2B5EF4-FFF2-40B4-BE49-F238E27FC236}">
                    <a16:creationId xmlns:a16="http://schemas.microsoft.com/office/drawing/2014/main" id="{B48B3B07-2FB9-43A4-AE02-2F93A61F2534}"/>
                  </a:ext>
                </a:extLst>
              </p:cNvPr>
              <p:cNvSpPr txBox="1"/>
              <p:nvPr/>
            </p:nvSpPr>
            <p:spPr>
              <a:xfrm>
                <a:off x="6814508" y="3840187"/>
                <a:ext cx="4628127" cy="875985"/>
              </a:xfrm>
              <a:prstGeom prst="rect">
                <a:avLst/>
              </a:prstGeom>
              <a:noFill/>
            </p:spPr>
            <p:txBody>
              <a:bodyPr wrap="square" rtlCol="0">
                <a:spAutoFit/>
              </a:bodyPr>
              <a:lstStyle/>
              <a:p>
                <a:pPr>
                  <a:buFont typeface="Arial" pitchFamily="34" charset="0"/>
                  <a:buChar char="•"/>
                </a:pPr>
                <a:r>
                  <a:rPr lang="en-GB" sz="1600" dirty="0">
                    <a:solidFill>
                      <a:srgbClr val="0070C0"/>
                    </a:solidFill>
                  </a:rPr>
                  <a:t>Climate change ready crops</a:t>
                </a:r>
              </a:p>
              <a:p>
                <a:pPr>
                  <a:buFont typeface="Arial" pitchFamily="34" charset="0"/>
                  <a:buChar char="•"/>
                </a:pPr>
                <a:r>
                  <a:rPr lang="en-GB" sz="1600" dirty="0">
                    <a:solidFill>
                      <a:srgbClr val="0070C0"/>
                    </a:solidFill>
                  </a:rPr>
                  <a:t>Climate sensitive precision agriculture</a:t>
                </a:r>
              </a:p>
              <a:p>
                <a:pPr>
                  <a:buFont typeface="Arial" pitchFamily="34" charset="0"/>
                  <a:buChar char="•"/>
                </a:pPr>
                <a:r>
                  <a:rPr lang="en-GB" sz="1600" dirty="0">
                    <a:solidFill>
                      <a:srgbClr val="0070C0"/>
                    </a:solidFill>
                  </a:rPr>
                  <a:t>Diversification and risk management</a:t>
                </a:r>
              </a:p>
            </p:txBody>
          </p:sp>
          <p:sp>
            <p:nvSpPr>
              <p:cNvPr id="20" name="TextBox 25">
                <a:extLst>
                  <a:ext uri="{FF2B5EF4-FFF2-40B4-BE49-F238E27FC236}">
                    <a16:creationId xmlns:a16="http://schemas.microsoft.com/office/drawing/2014/main" id="{61C89438-6F8E-4F0F-8D27-8EA0062C7D11}"/>
                  </a:ext>
                </a:extLst>
              </p:cNvPr>
              <p:cNvSpPr txBox="1"/>
              <p:nvPr/>
            </p:nvSpPr>
            <p:spPr>
              <a:xfrm>
                <a:off x="8771910" y="2293465"/>
                <a:ext cx="3838037" cy="1135536"/>
              </a:xfrm>
              <a:prstGeom prst="rect">
                <a:avLst/>
              </a:prstGeom>
              <a:noFill/>
            </p:spPr>
            <p:txBody>
              <a:bodyPr wrap="square" rtlCol="0">
                <a:spAutoFit/>
              </a:bodyPr>
              <a:lstStyle/>
              <a:p>
                <a:pPr>
                  <a:buFont typeface="Arial" pitchFamily="34" charset="0"/>
                  <a:buChar char="•"/>
                </a:pPr>
                <a:r>
                  <a:rPr lang="en-GB" sz="1600" dirty="0">
                    <a:solidFill>
                      <a:srgbClr val="FF0000"/>
                    </a:solidFill>
                  </a:rPr>
                  <a:t>Major changes to social-ecological systems</a:t>
                </a:r>
              </a:p>
              <a:p>
                <a:pPr>
                  <a:buFont typeface="Arial" pitchFamily="34" charset="0"/>
                  <a:buChar char="•"/>
                </a:pPr>
                <a:r>
                  <a:rPr lang="en-GB" sz="1600" dirty="0">
                    <a:solidFill>
                      <a:srgbClr val="FF0000"/>
                    </a:solidFill>
                  </a:rPr>
                  <a:t>Relocating entire populations </a:t>
                </a:r>
              </a:p>
              <a:p>
                <a:pPr>
                  <a:buFont typeface="Arial" pitchFamily="34" charset="0"/>
                  <a:buChar char="•"/>
                </a:pPr>
                <a:r>
                  <a:rPr lang="en-GB" sz="1600" dirty="0">
                    <a:solidFill>
                      <a:srgbClr val="FF0000"/>
                    </a:solidFill>
                  </a:rPr>
                  <a:t>Changing land-use patterns</a:t>
                </a:r>
              </a:p>
            </p:txBody>
          </p:sp>
        </p:grpSp>
        <p:sp>
          <p:nvSpPr>
            <p:cNvPr id="8" name="Rectangle 7">
              <a:extLst>
                <a:ext uri="{FF2B5EF4-FFF2-40B4-BE49-F238E27FC236}">
                  <a16:creationId xmlns:a16="http://schemas.microsoft.com/office/drawing/2014/main" id="{8CB6A5C3-04E6-47EF-86E0-68107C637EC7}"/>
                </a:ext>
              </a:extLst>
            </p:cNvPr>
            <p:cNvSpPr/>
            <p:nvPr/>
          </p:nvSpPr>
          <p:spPr>
            <a:xfrm>
              <a:off x="152401" y="5105400"/>
              <a:ext cx="3046412" cy="1135536"/>
            </a:xfrm>
            <a:prstGeom prst="rect">
              <a:avLst/>
            </a:prstGeom>
            <a:solidFill>
              <a:schemeClr val="bg1"/>
            </a:solidFill>
            <a:ln w="25400">
              <a:solidFill>
                <a:schemeClr val="tx1"/>
              </a:solidFill>
            </a:ln>
          </p:spPr>
          <p:txBody>
            <a:bodyPr wrap="square">
              <a:spAutoFit/>
            </a:bodyPr>
            <a:lstStyle/>
            <a:p>
              <a:r>
                <a:rPr lang="en-GB" sz="1600" dirty="0"/>
                <a:t>Short-term adaptations which enable better coping with current climate variability</a:t>
              </a:r>
              <a:endParaRPr lang="en-US" sz="1600" dirty="0"/>
            </a:p>
          </p:txBody>
        </p:sp>
        <p:sp>
          <p:nvSpPr>
            <p:cNvPr id="9" name="Rectangle 8">
              <a:extLst>
                <a:ext uri="{FF2B5EF4-FFF2-40B4-BE49-F238E27FC236}">
                  <a16:creationId xmlns:a16="http://schemas.microsoft.com/office/drawing/2014/main" id="{14818535-5CA2-40BB-81CD-9081F00A5CE5}"/>
                </a:ext>
              </a:extLst>
            </p:cNvPr>
            <p:cNvSpPr/>
            <p:nvPr/>
          </p:nvSpPr>
          <p:spPr>
            <a:xfrm>
              <a:off x="152400" y="3724870"/>
              <a:ext cx="3046412" cy="1135536"/>
            </a:xfrm>
            <a:prstGeom prst="rect">
              <a:avLst/>
            </a:prstGeom>
            <a:solidFill>
              <a:schemeClr val="bg1"/>
            </a:solidFill>
            <a:ln w="25400">
              <a:solidFill>
                <a:srgbClr val="0070C0"/>
              </a:solidFill>
            </a:ln>
          </p:spPr>
          <p:txBody>
            <a:bodyPr wrap="square">
              <a:spAutoFit/>
            </a:bodyPr>
            <a:lstStyle/>
            <a:p>
              <a:r>
                <a:rPr lang="en-GB" sz="1600" dirty="0">
                  <a:solidFill>
                    <a:srgbClr val="0070C0"/>
                  </a:solidFill>
                </a:rPr>
                <a:t>Medium-term adaptations, which deal with near-term climate change</a:t>
              </a:r>
              <a:endParaRPr lang="en-US" sz="1600" dirty="0">
                <a:solidFill>
                  <a:srgbClr val="0070C0"/>
                </a:solidFill>
              </a:endParaRPr>
            </a:p>
          </p:txBody>
        </p:sp>
        <p:sp>
          <p:nvSpPr>
            <p:cNvPr id="10" name="Rectangle 9">
              <a:extLst>
                <a:ext uri="{FF2B5EF4-FFF2-40B4-BE49-F238E27FC236}">
                  <a16:creationId xmlns:a16="http://schemas.microsoft.com/office/drawing/2014/main" id="{4C7346CE-02A6-4DC0-8BE6-D87663F1FE0D}"/>
                </a:ext>
              </a:extLst>
            </p:cNvPr>
            <p:cNvSpPr/>
            <p:nvPr/>
          </p:nvSpPr>
          <p:spPr>
            <a:xfrm>
              <a:off x="150812" y="2133600"/>
              <a:ext cx="3047999" cy="1135536"/>
            </a:xfrm>
            <a:prstGeom prst="rect">
              <a:avLst/>
            </a:prstGeom>
            <a:solidFill>
              <a:schemeClr val="bg1"/>
            </a:solidFill>
            <a:ln w="25400">
              <a:solidFill>
                <a:srgbClr val="FF0000"/>
              </a:solidFill>
            </a:ln>
          </p:spPr>
          <p:txBody>
            <a:bodyPr wrap="square">
              <a:spAutoFit/>
            </a:bodyPr>
            <a:lstStyle/>
            <a:p>
              <a:r>
                <a:rPr lang="en-GB" sz="1600" dirty="0">
                  <a:solidFill>
                    <a:srgbClr val="FF0000"/>
                  </a:solidFill>
                </a:rPr>
                <a:t>Changes for dealing with the more severe impacts of climate change further in the future </a:t>
              </a:r>
              <a:endParaRPr lang="en-US" sz="1600" dirty="0">
                <a:solidFill>
                  <a:srgbClr val="FF0000"/>
                </a:solidFill>
              </a:endParaRPr>
            </a:p>
          </p:txBody>
        </p:sp>
      </p:grpSp>
      <p:sp>
        <p:nvSpPr>
          <p:cNvPr id="32" name="CustomShape 1">
            <a:extLst>
              <a:ext uri="{FF2B5EF4-FFF2-40B4-BE49-F238E27FC236}">
                <a16:creationId xmlns:a16="http://schemas.microsoft.com/office/drawing/2014/main" id="{5CB3462A-A290-4356-88BD-CB0963E948BA}"/>
              </a:ext>
            </a:extLst>
          </p:cNvPr>
          <p:cNvSpPr/>
          <p:nvPr/>
        </p:nvSpPr>
        <p:spPr>
          <a:xfrm>
            <a:off x="3094914" y="92094"/>
            <a:ext cx="6505336"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 Climate Change Information</a:t>
            </a:r>
            <a:endParaRPr lang="en-US" spc="-1" dirty="0">
              <a:solidFill>
                <a:srgbClr val="000000"/>
              </a:solidFill>
              <a:uFill>
                <a:solidFill>
                  <a:srgbClr val="FFFFFF"/>
                </a:solidFill>
              </a:uFill>
              <a:latin typeface="Arial"/>
            </a:endParaRPr>
          </a:p>
        </p:txBody>
      </p:sp>
      <p:grpSp>
        <p:nvGrpSpPr>
          <p:cNvPr id="33" name="Group 32">
            <a:extLst>
              <a:ext uri="{FF2B5EF4-FFF2-40B4-BE49-F238E27FC236}">
                <a16:creationId xmlns:a16="http://schemas.microsoft.com/office/drawing/2014/main" id="{3DB47D38-4358-4EEB-98E6-DF1CCAC102DF}"/>
              </a:ext>
            </a:extLst>
          </p:cNvPr>
          <p:cNvGrpSpPr/>
          <p:nvPr/>
        </p:nvGrpSpPr>
        <p:grpSpPr>
          <a:xfrm>
            <a:off x="9519120" y="60733"/>
            <a:ext cx="2587063" cy="411333"/>
            <a:chOff x="9157031" y="416872"/>
            <a:chExt cx="2587063" cy="411333"/>
          </a:xfrm>
        </p:grpSpPr>
        <p:sp>
          <p:nvSpPr>
            <p:cNvPr id="34" name="Google Shape;126;p2">
              <a:extLst>
                <a:ext uri="{FF2B5EF4-FFF2-40B4-BE49-F238E27FC236}">
                  <a16:creationId xmlns:a16="http://schemas.microsoft.com/office/drawing/2014/main" id="{963A7406-9813-44B6-8444-3E4D79989B33}"/>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5" name="Google Shape;127;p2">
              <a:extLst>
                <a:ext uri="{FF2B5EF4-FFF2-40B4-BE49-F238E27FC236}">
                  <a16:creationId xmlns:a16="http://schemas.microsoft.com/office/drawing/2014/main" id="{5B25ACBA-DB5F-41A6-803B-4554BD357895}"/>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6" name="Google Shape;128;p2">
              <a:extLst>
                <a:ext uri="{FF2B5EF4-FFF2-40B4-BE49-F238E27FC236}">
                  <a16:creationId xmlns:a16="http://schemas.microsoft.com/office/drawing/2014/main" id="{ABEBB1AA-92DF-4564-B96B-F2575B03A6AB}"/>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7" name="Google Shape;129;p2">
              <a:extLst>
                <a:ext uri="{FF2B5EF4-FFF2-40B4-BE49-F238E27FC236}">
                  <a16:creationId xmlns:a16="http://schemas.microsoft.com/office/drawing/2014/main" id="{C509DB89-FDCE-44D3-930A-B2A1146D5F19}"/>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8" name="Google Shape;130;p2">
              <a:extLst>
                <a:ext uri="{FF2B5EF4-FFF2-40B4-BE49-F238E27FC236}">
                  <a16:creationId xmlns:a16="http://schemas.microsoft.com/office/drawing/2014/main" id="{E4A25F01-9D80-4B01-89BD-AC2FED4DDCD1}"/>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9" name="Google Shape;131;p2">
              <a:extLst>
                <a:ext uri="{FF2B5EF4-FFF2-40B4-BE49-F238E27FC236}">
                  <a16:creationId xmlns:a16="http://schemas.microsoft.com/office/drawing/2014/main" id="{8F18DDC8-7281-4EA3-8C7F-B43611D846B2}"/>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40" name="Google Shape;132;p2">
              <a:extLst>
                <a:ext uri="{FF2B5EF4-FFF2-40B4-BE49-F238E27FC236}">
                  <a16:creationId xmlns:a16="http://schemas.microsoft.com/office/drawing/2014/main" id="{31FCCD27-B367-4CAA-A7E3-87649652B423}"/>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0A9EC47F-6641-E0E8-8F81-72D84E322FC9}"/>
              </a:ext>
            </a:extLst>
          </p:cNvPr>
          <p:cNvPicPr>
            <a:picLocks noChangeAspect="1"/>
          </p:cNvPicPr>
          <p:nvPr/>
        </p:nvPicPr>
        <p:blipFill rotWithShape="1">
          <a:blip r:embed="rId4">
            <a:extLst>
              <a:ext uri="{28A0092B-C50C-407E-A947-70E740481C1C}">
                <a14:useLocalDpi xmlns:a14="http://schemas.microsoft.com/office/drawing/2010/main" val="0"/>
              </a:ext>
            </a:extLst>
          </a:blip>
          <a:srcRect l="4780" t="7878" r="3485" b="8187"/>
          <a:stretch/>
        </p:blipFill>
        <p:spPr>
          <a:xfrm>
            <a:off x="1" y="0"/>
            <a:ext cx="2749692" cy="1033670"/>
          </a:xfrm>
          <a:prstGeom prst="rect">
            <a:avLst/>
          </a:prstGeom>
        </p:spPr>
      </p:pic>
    </p:spTree>
    <p:extLst>
      <p:ext uri="{BB962C8B-B14F-4D97-AF65-F5344CB8AC3E}">
        <p14:creationId xmlns:p14="http://schemas.microsoft.com/office/powerpoint/2010/main" val="129078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CC8C98-54DD-4054-8818-3B22AD11087B}"/>
              </a:ext>
            </a:extLst>
          </p:cNvPr>
          <p:cNvSpPr txBox="1"/>
          <p:nvPr/>
        </p:nvSpPr>
        <p:spPr>
          <a:xfrm>
            <a:off x="89453" y="1069755"/>
            <a:ext cx="10991939" cy="584775"/>
          </a:xfrm>
          <a:prstGeom prst="rect">
            <a:avLst/>
          </a:prstGeom>
          <a:noFill/>
        </p:spPr>
        <p:txBody>
          <a:bodyPr wrap="square" rtlCol="0">
            <a:spAutoFit/>
          </a:bodyPr>
          <a:lstStyle/>
          <a:p>
            <a:r>
              <a:rPr lang="en-US" sz="3200" dirty="0"/>
              <a:t>Climate change Information in IPCC Risk Assessment Framework</a:t>
            </a:r>
          </a:p>
        </p:txBody>
      </p:sp>
      <p:sp>
        <p:nvSpPr>
          <p:cNvPr id="32" name="CustomShape 1">
            <a:extLst>
              <a:ext uri="{FF2B5EF4-FFF2-40B4-BE49-F238E27FC236}">
                <a16:creationId xmlns:a16="http://schemas.microsoft.com/office/drawing/2014/main" id="{5CB3462A-A290-4356-88BD-CB0963E948BA}"/>
              </a:ext>
            </a:extLst>
          </p:cNvPr>
          <p:cNvSpPr/>
          <p:nvPr/>
        </p:nvSpPr>
        <p:spPr>
          <a:xfrm>
            <a:off x="2865785" y="60733"/>
            <a:ext cx="6505336"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 Climate Change Information</a:t>
            </a:r>
            <a:endParaRPr lang="en-US" spc="-1" dirty="0">
              <a:solidFill>
                <a:srgbClr val="000000"/>
              </a:solidFill>
              <a:uFill>
                <a:solidFill>
                  <a:srgbClr val="FFFFFF"/>
                </a:solidFill>
              </a:uFill>
              <a:latin typeface="Arial"/>
            </a:endParaRPr>
          </a:p>
        </p:txBody>
      </p:sp>
      <p:grpSp>
        <p:nvGrpSpPr>
          <p:cNvPr id="33" name="Group 32">
            <a:extLst>
              <a:ext uri="{FF2B5EF4-FFF2-40B4-BE49-F238E27FC236}">
                <a16:creationId xmlns:a16="http://schemas.microsoft.com/office/drawing/2014/main" id="{3DB47D38-4358-4EEB-98E6-DF1CCAC102DF}"/>
              </a:ext>
            </a:extLst>
          </p:cNvPr>
          <p:cNvGrpSpPr/>
          <p:nvPr/>
        </p:nvGrpSpPr>
        <p:grpSpPr>
          <a:xfrm>
            <a:off x="9519120" y="60733"/>
            <a:ext cx="2587063" cy="411333"/>
            <a:chOff x="9157031" y="416872"/>
            <a:chExt cx="2587063" cy="411333"/>
          </a:xfrm>
        </p:grpSpPr>
        <p:sp>
          <p:nvSpPr>
            <p:cNvPr id="34" name="Google Shape;126;p2">
              <a:extLst>
                <a:ext uri="{FF2B5EF4-FFF2-40B4-BE49-F238E27FC236}">
                  <a16:creationId xmlns:a16="http://schemas.microsoft.com/office/drawing/2014/main" id="{963A7406-9813-44B6-8444-3E4D79989B33}"/>
                </a:ext>
              </a:extLst>
            </p:cNvPr>
            <p:cNvSpPr/>
            <p:nvPr/>
          </p:nvSpPr>
          <p:spPr>
            <a:xfrm>
              <a:off x="10629851" y="500603"/>
              <a:ext cx="1114243" cy="240380"/>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5" name="Google Shape;127;p2">
              <a:extLst>
                <a:ext uri="{FF2B5EF4-FFF2-40B4-BE49-F238E27FC236}">
                  <a16:creationId xmlns:a16="http://schemas.microsoft.com/office/drawing/2014/main" id="{5B25ACBA-DB5F-41A6-803B-4554BD357895}"/>
                </a:ext>
              </a:extLst>
            </p:cNvPr>
            <p:cNvSpPr/>
            <p:nvPr/>
          </p:nvSpPr>
          <p:spPr>
            <a:xfrm>
              <a:off x="9157031" y="416872"/>
              <a:ext cx="412851" cy="4113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6" name="Google Shape;128;p2">
              <a:extLst>
                <a:ext uri="{FF2B5EF4-FFF2-40B4-BE49-F238E27FC236}">
                  <a16:creationId xmlns:a16="http://schemas.microsoft.com/office/drawing/2014/main" id="{ABEBB1AA-92DF-4564-B96B-F2575B03A6AB}"/>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7" name="Google Shape;129;p2">
              <a:extLst>
                <a:ext uri="{FF2B5EF4-FFF2-40B4-BE49-F238E27FC236}">
                  <a16:creationId xmlns:a16="http://schemas.microsoft.com/office/drawing/2014/main" id="{C509DB89-FDCE-44D3-930A-B2A1146D5F19}"/>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8" name="Google Shape;130;p2">
              <a:extLst>
                <a:ext uri="{FF2B5EF4-FFF2-40B4-BE49-F238E27FC236}">
                  <a16:creationId xmlns:a16="http://schemas.microsoft.com/office/drawing/2014/main" id="{E4A25F01-9D80-4B01-89BD-AC2FED4DDCD1}"/>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39" name="Google Shape;131;p2">
              <a:extLst>
                <a:ext uri="{FF2B5EF4-FFF2-40B4-BE49-F238E27FC236}">
                  <a16:creationId xmlns:a16="http://schemas.microsoft.com/office/drawing/2014/main" id="{8F18DDC8-7281-4EA3-8C7F-B43611D846B2}"/>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40" name="Google Shape;132;p2">
              <a:extLst>
                <a:ext uri="{FF2B5EF4-FFF2-40B4-BE49-F238E27FC236}">
                  <a16:creationId xmlns:a16="http://schemas.microsoft.com/office/drawing/2014/main" id="{31FCCD27-B367-4CAA-A7E3-87649652B423}"/>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pic>
        <p:nvPicPr>
          <p:cNvPr id="2" name="Picture 1">
            <a:extLst>
              <a:ext uri="{FF2B5EF4-FFF2-40B4-BE49-F238E27FC236}">
                <a16:creationId xmlns:a16="http://schemas.microsoft.com/office/drawing/2014/main" id="{C9C6B3DE-F0A9-1562-173E-CA733E94D5B6}"/>
              </a:ext>
            </a:extLst>
          </p:cNvPr>
          <p:cNvPicPr>
            <a:picLocks noChangeAspect="1"/>
          </p:cNvPicPr>
          <p:nvPr/>
        </p:nvPicPr>
        <p:blipFill>
          <a:blip r:embed="rId4"/>
          <a:stretch>
            <a:fillRect/>
          </a:stretch>
        </p:blipFill>
        <p:spPr>
          <a:xfrm>
            <a:off x="1195835" y="1652028"/>
            <a:ext cx="8175286" cy="4465224"/>
          </a:xfrm>
          <a:prstGeom prst="rect">
            <a:avLst/>
          </a:prstGeom>
        </p:spPr>
      </p:pic>
      <p:sp>
        <p:nvSpPr>
          <p:cNvPr id="24" name="TextBox 23">
            <a:extLst>
              <a:ext uri="{FF2B5EF4-FFF2-40B4-BE49-F238E27FC236}">
                <a16:creationId xmlns:a16="http://schemas.microsoft.com/office/drawing/2014/main" id="{5C5BE650-0379-FEC8-60C7-EAE2AC536A97}"/>
              </a:ext>
            </a:extLst>
          </p:cNvPr>
          <p:cNvSpPr txBox="1"/>
          <p:nvPr/>
        </p:nvSpPr>
        <p:spPr>
          <a:xfrm flipH="1">
            <a:off x="1154625" y="6036147"/>
            <a:ext cx="9604513"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A bunch of climate change information indices have been developed, most which are based on a tolerance threshold exceedance  </a:t>
            </a:r>
          </a:p>
        </p:txBody>
      </p:sp>
      <p:sp>
        <p:nvSpPr>
          <p:cNvPr id="25" name="TextBox 24">
            <a:extLst>
              <a:ext uri="{FF2B5EF4-FFF2-40B4-BE49-F238E27FC236}">
                <a16:creationId xmlns:a16="http://schemas.microsoft.com/office/drawing/2014/main" id="{0002AA1C-8EBF-5869-C0E3-627B350DC9DA}"/>
              </a:ext>
            </a:extLst>
          </p:cNvPr>
          <p:cNvSpPr txBox="1"/>
          <p:nvPr/>
        </p:nvSpPr>
        <p:spPr>
          <a:xfrm>
            <a:off x="10312258" y="5425892"/>
            <a:ext cx="1769165" cy="369332"/>
          </a:xfrm>
          <a:prstGeom prst="rect">
            <a:avLst/>
          </a:prstGeom>
          <a:noFill/>
        </p:spPr>
        <p:txBody>
          <a:bodyPr wrap="square" rtlCol="0">
            <a:spAutoFit/>
          </a:bodyPr>
          <a:lstStyle/>
          <a:p>
            <a:r>
              <a:rPr lang="en-US" dirty="0"/>
              <a:t>IPCC WG1, 2021</a:t>
            </a:r>
          </a:p>
        </p:txBody>
      </p:sp>
      <p:pic>
        <p:nvPicPr>
          <p:cNvPr id="26" name="Picture 25">
            <a:extLst>
              <a:ext uri="{FF2B5EF4-FFF2-40B4-BE49-F238E27FC236}">
                <a16:creationId xmlns:a16="http://schemas.microsoft.com/office/drawing/2014/main" id="{C3593E0D-E33A-843E-1A1C-586AD0B2586A}"/>
              </a:ext>
            </a:extLst>
          </p:cNvPr>
          <p:cNvPicPr>
            <a:picLocks noChangeAspect="1"/>
          </p:cNvPicPr>
          <p:nvPr/>
        </p:nvPicPr>
        <p:blipFill rotWithShape="1">
          <a:blip r:embed="rId5">
            <a:extLst>
              <a:ext uri="{28A0092B-C50C-407E-A947-70E740481C1C}">
                <a14:useLocalDpi xmlns:a14="http://schemas.microsoft.com/office/drawing/2010/main" val="0"/>
              </a:ext>
            </a:extLst>
          </a:blip>
          <a:srcRect l="4780" t="7878" r="3485" b="8187"/>
          <a:stretch/>
        </p:blipFill>
        <p:spPr>
          <a:xfrm>
            <a:off x="1" y="0"/>
            <a:ext cx="2749692" cy="1033670"/>
          </a:xfrm>
          <a:prstGeom prst="rect">
            <a:avLst/>
          </a:prstGeom>
        </p:spPr>
      </p:pic>
    </p:spTree>
    <p:extLst>
      <p:ext uri="{BB962C8B-B14F-4D97-AF65-F5344CB8AC3E}">
        <p14:creationId xmlns:p14="http://schemas.microsoft.com/office/powerpoint/2010/main" val="1066712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05982A8-139E-F7C7-EFFB-D71E0DBE736B}"/>
              </a:ext>
            </a:extLst>
          </p:cNvPr>
          <p:cNvSpPr txBox="1"/>
          <p:nvPr/>
        </p:nvSpPr>
        <p:spPr>
          <a:xfrm>
            <a:off x="0" y="994789"/>
            <a:ext cx="5794514" cy="523220"/>
          </a:xfrm>
          <a:prstGeom prst="rect">
            <a:avLst/>
          </a:prstGeom>
          <a:noFill/>
        </p:spPr>
        <p:txBody>
          <a:bodyPr wrap="square" rtlCol="0">
            <a:spAutoFit/>
          </a:bodyPr>
          <a:lstStyle/>
          <a:p>
            <a:pPr marL="457189" indent="-457189">
              <a:buFont typeface="Wingdings" panose="05000000000000000000" pitchFamily="2" charset="2"/>
              <a:buChar char="Ø"/>
            </a:pPr>
            <a:r>
              <a:rPr lang="en-US" sz="2800" b="1" dirty="0">
                <a:solidFill>
                  <a:srgbClr val="3333CC"/>
                </a:solidFill>
                <a:latin typeface="Arial" panose="020B0604020202020204" pitchFamily="34" charset="0"/>
                <a:cs typeface="Arial" panose="020B0604020202020204" pitchFamily="34" charset="0"/>
              </a:rPr>
              <a:t> Climatic Impact-drivers (CID)</a:t>
            </a:r>
          </a:p>
        </p:txBody>
      </p:sp>
      <p:sp>
        <p:nvSpPr>
          <p:cNvPr id="7" name="TextBox 6">
            <a:extLst>
              <a:ext uri="{FF2B5EF4-FFF2-40B4-BE49-F238E27FC236}">
                <a16:creationId xmlns:a16="http://schemas.microsoft.com/office/drawing/2014/main" id="{02096C81-BC69-FD19-6621-79B81CEE3028}"/>
              </a:ext>
            </a:extLst>
          </p:cNvPr>
          <p:cNvSpPr txBox="1"/>
          <p:nvPr/>
        </p:nvSpPr>
        <p:spPr>
          <a:xfrm>
            <a:off x="0" y="1788356"/>
            <a:ext cx="4105471" cy="3463064"/>
          </a:xfrm>
          <a:prstGeom prst="rect">
            <a:avLst/>
          </a:prstGeom>
          <a:noFill/>
        </p:spPr>
        <p:txBody>
          <a:bodyPr wrap="square">
            <a:spAutoFit/>
          </a:bodyPr>
          <a:lstStyle/>
          <a:p>
            <a:pPr marL="285744" indent="-285744">
              <a:spcBef>
                <a:spcPts val="1200"/>
              </a:spcBef>
              <a:spcAft>
                <a:spcPts val="600"/>
              </a:spcAft>
              <a:buFontTx/>
              <a:buChar char="-"/>
            </a:pPr>
            <a:r>
              <a:rPr lang="en-US" sz="2267" b="1" dirty="0">
                <a:latin typeface="Arial" panose="020B0604020202020204" pitchFamily="34" charset="0"/>
                <a:cs typeface="Arial" panose="020B0604020202020204" pitchFamily="34" charset="0"/>
              </a:rPr>
              <a:t>CID is a climate condition that directly affects elements of society or ecosystems </a:t>
            </a:r>
          </a:p>
          <a:p>
            <a:pPr marL="285744" indent="-285744">
              <a:spcBef>
                <a:spcPts val="1200"/>
              </a:spcBef>
              <a:spcAft>
                <a:spcPts val="600"/>
              </a:spcAft>
              <a:buFontTx/>
              <a:buChar char="-"/>
            </a:pPr>
            <a:r>
              <a:rPr lang="en-US" sz="2267" b="1" dirty="0">
                <a:latin typeface="Arial" panose="020B0604020202020204" pitchFamily="34" charset="0"/>
                <a:cs typeface="Arial" panose="020B0604020202020204" pitchFamily="34" charset="0"/>
              </a:rPr>
              <a:t>CIDs and their changes can lead to positive, negative or inconsequential outcomes (or a mixture)</a:t>
            </a:r>
          </a:p>
        </p:txBody>
      </p:sp>
      <p:pic>
        <p:nvPicPr>
          <p:cNvPr id="9" name="Picture 8">
            <a:extLst>
              <a:ext uri="{FF2B5EF4-FFF2-40B4-BE49-F238E27FC236}">
                <a16:creationId xmlns:a16="http://schemas.microsoft.com/office/drawing/2014/main" id="{5B15C5A8-2C1C-BED1-A610-A434D2A93F96}"/>
              </a:ext>
            </a:extLst>
          </p:cNvPr>
          <p:cNvPicPr>
            <a:picLocks noChangeAspect="1"/>
          </p:cNvPicPr>
          <p:nvPr/>
        </p:nvPicPr>
        <p:blipFill rotWithShape="1">
          <a:blip r:embed="rId2"/>
          <a:srcRect l="10153" t="16462" r="12558" b="53742"/>
          <a:stretch/>
        </p:blipFill>
        <p:spPr>
          <a:xfrm>
            <a:off x="4135288" y="1633742"/>
            <a:ext cx="8032447" cy="4430095"/>
          </a:xfrm>
          <a:prstGeom prst="rect">
            <a:avLst/>
          </a:prstGeom>
        </p:spPr>
      </p:pic>
      <p:sp>
        <p:nvSpPr>
          <p:cNvPr id="19" name="Rectangle 18">
            <a:extLst>
              <a:ext uri="{FF2B5EF4-FFF2-40B4-BE49-F238E27FC236}">
                <a16:creationId xmlns:a16="http://schemas.microsoft.com/office/drawing/2014/main" id="{D11D7C85-B29C-F89F-98CD-3EB7275A72E2}"/>
              </a:ext>
            </a:extLst>
          </p:cNvPr>
          <p:cNvSpPr/>
          <p:nvPr/>
        </p:nvSpPr>
        <p:spPr>
          <a:xfrm>
            <a:off x="7949931" y="6156018"/>
            <a:ext cx="1712328" cy="338554"/>
          </a:xfrm>
          <a:prstGeom prst="rect">
            <a:avLst/>
          </a:prstGeom>
        </p:spPr>
        <p:txBody>
          <a:bodyPr wrap="none">
            <a:spAutoFit/>
          </a:bodyPr>
          <a:lstStyle/>
          <a:p>
            <a:r>
              <a:rPr lang="en-US" sz="1600" dirty="0">
                <a:latin typeface="Arial" panose="020B0604020202020204" pitchFamily="34" charset="0"/>
                <a:cs typeface="Arial" panose="020B0604020202020204" pitchFamily="34" charset="0"/>
              </a:rPr>
              <a:t>IPCC WG1 2021</a:t>
            </a:r>
            <a:endParaRPr lang="fr-FR" sz="1600"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643F4351-D5ED-5F5C-142C-11F5DCC211B6}"/>
              </a:ext>
            </a:extLst>
          </p:cNvPr>
          <p:cNvSpPr>
            <a:spLocks noGrp="1"/>
          </p:cNvSpPr>
          <p:nvPr>
            <p:ph type="sldNum" sz="quarter" idx="12"/>
          </p:nvPr>
        </p:nvSpPr>
        <p:spPr/>
        <p:txBody>
          <a:bodyPr/>
          <a:lstStyle/>
          <a:p>
            <a:endParaRPr lang="en-US" dirty="0"/>
          </a:p>
        </p:txBody>
      </p:sp>
      <p:sp>
        <p:nvSpPr>
          <p:cNvPr id="2" name="CustomShape 1">
            <a:extLst>
              <a:ext uri="{FF2B5EF4-FFF2-40B4-BE49-F238E27FC236}">
                <a16:creationId xmlns:a16="http://schemas.microsoft.com/office/drawing/2014/main" id="{75D471C4-2C62-FACA-48D7-798E743D4516}"/>
              </a:ext>
            </a:extLst>
          </p:cNvPr>
          <p:cNvSpPr/>
          <p:nvPr/>
        </p:nvSpPr>
        <p:spPr>
          <a:xfrm>
            <a:off x="3493932" y="150559"/>
            <a:ext cx="6505336"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 Climate Change Information</a:t>
            </a:r>
            <a:endParaRPr lang="en-US" spc="-1" dirty="0">
              <a:solidFill>
                <a:srgbClr val="000000"/>
              </a:solidFill>
              <a:uFill>
                <a:solidFill>
                  <a:srgbClr val="FFFFFF"/>
                </a:solidFill>
              </a:uFill>
              <a:latin typeface="Arial"/>
            </a:endParaRPr>
          </a:p>
        </p:txBody>
      </p:sp>
      <p:pic>
        <p:nvPicPr>
          <p:cNvPr id="4" name="Picture 3">
            <a:extLst>
              <a:ext uri="{FF2B5EF4-FFF2-40B4-BE49-F238E27FC236}">
                <a16:creationId xmlns:a16="http://schemas.microsoft.com/office/drawing/2014/main" id="{7CF8BDF7-BE0D-87E2-8033-04C2594451E5}"/>
              </a:ext>
            </a:extLst>
          </p:cNvPr>
          <p:cNvPicPr>
            <a:picLocks noChangeAspect="1"/>
          </p:cNvPicPr>
          <p:nvPr/>
        </p:nvPicPr>
        <p:blipFill rotWithShape="1">
          <a:blip r:embed="rId3">
            <a:extLst>
              <a:ext uri="{28A0092B-C50C-407E-A947-70E740481C1C}">
                <a14:useLocalDpi xmlns:a14="http://schemas.microsoft.com/office/drawing/2010/main" val="0"/>
              </a:ext>
            </a:extLst>
          </a:blip>
          <a:srcRect l="4780" t="7878" r="3485" b="8187"/>
          <a:stretch/>
        </p:blipFill>
        <p:spPr>
          <a:xfrm>
            <a:off x="1" y="0"/>
            <a:ext cx="2749692" cy="1033670"/>
          </a:xfrm>
          <a:prstGeom prst="rect">
            <a:avLst/>
          </a:prstGeom>
        </p:spPr>
      </p:pic>
      <p:grpSp>
        <p:nvGrpSpPr>
          <p:cNvPr id="5" name="Group 4">
            <a:extLst>
              <a:ext uri="{FF2B5EF4-FFF2-40B4-BE49-F238E27FC236}">
                <a16:creationId xmlns:a16="http://schemas.microsoft.com/office/drawing/2014/main" id="{24865ED2-0F10-B1ED-EF99-8ACF4EEF3EA8}"/>
              </a:ext>
            </a:extLst>
          </p:cNvPr>
          <p:cNvGrpSpPr/>
          <p:nvPr/>
        </p:nvGrpSpPr>
        <p:grpSpPr>
          <a:xfrm>
            <a:off x="9519120" y="60733"/>
            <a:ext cx="2587063" cy="411333"/>
            <a:chOff x="9157031" y="416872"/>
            <a:chExt cx="2587063" cy="411333"/>
          </a:xfrm>
        </p:grpSpPr>
        <p:sp>
          <p:nvSpPr>
            <p:cNvPr id="8" name="Google Shape;126;p2">
              <a:extLst>
                <a:ext uri="{FF2B5EF4-FFF2-40B4-BE49-F238E27FC236}">
                  <a16:creationId xmlns:a16="http://schemas.microsoft.com/office/drawing/2014/main" id="{E39BBBF3-24A9-C577-662F-AF980C953BC0}"/>
                </a:ext>
              </a:extLst>
            </p:cNvPr>
            <p:cNvSpPr/>
            <p:nvPr/>
          </p:nvSpPr>
          <p:spPr>
            <a:xfrm>
              <a:off x="10629851" y="500603"/>
              <a:ext cx="1114243" cy="2403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27;p2">
              <a:extLst>
                <a:ext uri="{FF2B5EF4-FFF2-40B4-BE49-F238E27FC236}">
                  <a16:creationId xmlns:a16="http://schemas.microsoft.com/office/drawing/2014/main" id="{9E73F265-A10C-466A-3BAC-032ADA264A80}"/>
                </a:ext>
              </a:extLst>
            </p:cNvPr>
            <p:cNvSpPr/>
            <p:nvPr/>
          </p:nvSpPr>
          <p:spPr>
            <a:xfrm>
              <a:off x="9157031" y="416872"/>
              <a:ext cx="412851" cy="41133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1" name="Google Shape;128;p2">
              <a:extLst>
                <a:ext uri="{FF2B5EF4-FFF2-40B4-BE49-F238E27FC236}">
                  <a16:creationId xmlns:a16="http://schemas.microsoft.com/office/drawing/2014/main" id="{22F40D14-399B-FF70-B603-9E6611046E5C}"/>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2" name="Google Shape;129;p2">
              <a:extLst>
                <a:ext uri="{FF2B5EF4-FFF2-40B4-BE49-F238E27FC236}">
                  <a16:creationId xmlns:a16="http://schemas.microsoft.com/office/drawing/2014/main" id="{9B707FF9-0960-96F6-B4C1-FCCA684FA295}"/>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3" name="Google Shape;130;p2">
              <a:extLst>
                <a:ext uri="{FF2B5EF4-FFF2-40B4-BE49-F238E27FC236}">
                  <a16:creationId xmlns:a16="http://schemas.microsoft.com/office/drawing/2014/main" id="{45F2DA19-13D8-4A15-4BCB-B04EF9341CF8}"/>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4" name="Google Shape;131;p2">
              <a:extLst>
                <a:ext uri="{FF2B5EF4-FFF2-40B4-BE49-F238E27FC236}">
                  <a16:creationId xmlns:a16="http://schemas.microsoft.com/office/drawing/2014/main" id="{521588FB-8CE3-49DF-706F-B7403C0684CF}"/>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5" name="Google Shape;132;p2">
              <a:extLst>
                <a:ext uri="{FF2B5EF4-FFF2-40B4-BE49-F238E27FC236}">
                  <a16:creationId xmlns:a16="http://schemas.microsoft.com/office/drawing/2014/main" id="{E2035992-9000-E759-104F-FDAE545900F4}"/>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28063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3ECDD2-7339-E345-A768-DA32002A3E57}"/>
              </a:ext>
            </a:extLst>
          </p:cNvPr>
          <p:cNvSpPr txBox="1"/>
          <p:nvPr/>
        </p:nvSpPr>
        <p:spPr>
          <a:xfrm>
            <a:off x="0" y="797880"/>
            <a:ext cx="5744817" cy="523220"/>
          </a:xfrm>
          <a:prstGeom prst="rect">
            <a:avLst/>
          </a:prstGeom>
          <a:noFill/>
        </p:spPr>
        <p:txBody>
          <a:bodyPr wrap="square" rtlCol="0">
            <a:spAutoFit/>
          </a:bodyPr>
          <a:lstStyle/>
          <a:p>
            <a:pPr marL="342900" indent="-342900">
              <a:buFont typeface="Wingdings" panose="05000000000000000000" pitchFamily="2" charset="2"/>
              <a:buChar char="Ø"/>
            </a:pPr>
            <a:r>
              <a:rPr lang="en-US" sz="2800" b="1" dirty="0">
                <a:solidFill>
                  <a:srgbClr val="3333CC"/>
                </a:solidFill>
                <a:latin typeface="Arial" panose="020B0604020202020204" pitchFamily="34" charset="0"/>
                <a:cs typeface="Arial" panose="020B0604020202020204" pitchFamily="34" charset="0"/>
              </a:rPr>
              <a:t> Climatic Impact-drivers (CID)</a:t>
            </a:r>
          </a:p>
        </p:txBody>
      </p:sp>
      <p:sp>
        <p:nvSpPr>
          <p:cNvPr id="4" name="TextBox 3">
            <a:extLst>
              <a:ext uri="{FF2B5EF4-FFF2-40B4-BE49-F238E27FC236}">
                <a16:creationId xmlns:a16="http://schemas.microsoft.com/office/drawing/2014/main" id="{906E53EA-73B7-15B9-E29F-470302B29FF8}"/>
              </a:ext>
            </a:extLst>
          </p:cNvPr>
          <p:cNvSpPr txBox="1"/>
          <p:nvPr/>
        </p:nvSpPr>
        <p:spPr>
          <a:xfrm>
            <a:off x="106018" y="1402306"/>
            <a:ext cx="3717329" cy="4883388"/>
          </a:xfrm>
          <a:prstGeom prst="rect">
            <a:avLst/>
          </a:prstGeom>
          <a:noFill/>
        </p:spPr>
        <p:txBody>
          <a:bodyPr wrap="square">
            <a:spAutoFit/>
          </a:bodyPr>
          <a:lstStyle/>
          <a:p>
            <a:pPr marL="214313" indent="-214313">
              <a:spcBef>
                <a:spcPts val="900"/>
              </a:spcBef>
              <a:spcAft>
                <a:spcPts val="450"/>
              </a:spcAft>
              <a:buFontTx/>
              <a:buChar char="-"/>
            </a:pPr>
            <a:r>
              <a:rPr lang="en-US" sz="2400" dirty="0">
                <a:latin typeface="Arial" panose="020B0604020202020204" pitchFamily="34" charset="0"/>
                <a:cs typeface="Arial" panose="020B0604020202020204" pitchFamily="34" charset="0"/>
              </a:rPr>
              <a:t>CID is a climate condition that directly affects elements of society or ecosystems </a:t>
            </a:r>
          </a:p>
          <a:p>
            <a:pPr marL="214313" indent="-214313">
              <a:spcBef>
                <a:spcPts val="900"/>
              </a:spcBef>
              <a:spcAft>
                <a:spcPts val="450"/>
              </a:spcAft>
              <a:buFontTx/>
              <a:buChar char="-"/>
            </a:pPr>
            <a:r>
              <a:rPr lang="en-US" sz="2400" dirty="0">
                <a:latin typeface="Arial" panose="020B0604020202020204" pitchFamily="34" charset="0"/>
                <a:cs typeface="Arial" panose="020B0604020202020204" pitchFamily="34" charset="0"/>
              </a:rPr>
              <a:t>CIDs and their changes can lead to positive, negative or inconsequential outcomes (or a mixture)</a:t>
            </a:r>
          </a:p>
          <a:p>
            <a:pPr marL="214313" indent="-214313">
              <a:spcBef>
                <a:spcPts val="900"/>
              </a:spcBef>
              <a:spcAft>
                <a:spcPts val="450"/>
              </a:spcAft>
              <a:buFontTx/>
              <a:buChar char="-"/>
            </a:pPr>
            <a:r>
              <a:rPr lang="en-US" sz="2400" dirty="0">
                <a:latin typeface="Arial" panose="020B0604020202020204" pitchFamily="34" charset="0"/>
                <a:cs typeface="Arial" panose="020B0604020202020204" pitchFamily="34" charset="0"/>
              </a:rPr>
              <a:t>Each CID is relevant for one or many sectors/assets</a:t>
            </a:r>
          </a:p>
        </p:txBody>
      </p:sp>
      <p:sp>
        <p:nvSpPr>
          <p:cNvPr id="5" name="CustomShape 1">
            <a:extLst>
              <a:ext uri="{FF2B5EF4-FFF2-40B4-BE49-F238E27FC236}">
                <a16:creationId xmlns:a16="http://schemas.microsoft.com/office/drawing/2014/main" id="{08B05799-AED5-CBEB-D348-D257375B7174}"/>
              </a:ext>
            </a:extLst>
          </p:cNvPr>
          <p:cNvSpPr/>
          <p:nvPr/>
        </p:nvSpPr>
        <p:spPr>
          <a:xfrm>
            <a:off x="3155603" y="29452"/>
            <a:ext cx="6137484"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 Climate Change Information</a:t>
            </a:r>
            <a:endParaRPr lang="en-US" spc="-1" dirty="0">
              <a:solidFill>
                <a:srgbClr val="000000"/>
              </a:solidFill>
              <a:uFill>
                <a:solidFill>
                  <a:srgbClr val="FFFFFF"/>
                </a:solidFill>
              </a:uFill>
              <a:latin typeface="Arial"/>
            </a:endParaRPr>
          </a:p>
        </p:txBody>
      </p:sp>
      <p:pic>
        <p:nvPicPr>
          <p:cNvPr id="6" name="Picture 5">
            <a:extLst>
              <a:ext uri="{FF2B5EF4-FFF2-40B4-BE49-F238E27FC236}">
                <a16:creationId xmlns:a16="http://schemas.microsoft.com/office/drawing/2014/main" id="{D693EC9F-8092-9A9C-A56D-E3B5331A33CC}"/>
              </a:ext>
            </a:extLst>
          </p:cNvPr>
          <p:cNvPicPr>
            <a:picLocks noChangeAspect="1"/>
          </p:cNvPicPr>
          <p:nvPr/>
        </p:nvPicPr>
        <p:blipFill>
          <a:blip r:embed="rId2"/>
          <a:stretch>
            <a:fillRect/>
          </a:stretch>
        </p:blipFill>
        <p:spPr>
          <a:xfrm>
            <a:off x="3748840" y="1256086"/>
            <a:ext cx="8363971" cy="4985688"/>
          </a:xfrm>
          <a:prstGeom prst="rect">
            <a:avLst/>
          </a:prstGeom>
        </p:spPr>
      </p:pic>
      <p:grpSp>
        <p:nvGrpSpPr>
          <p:cNvPr id="7" name="Group 6">
            <a:extLst>
              <a:ext uri="{FF2B5EF4-FFF2-40B4-BE49-F238E27FC236}">
                <a16:creationId xmlns:a16="http://schemas.microsoft.com/office/drawing/2014/main" id="{70BB15AB-E896-70E8-1831-19D336C00F2A}"/>
              </a:ext>
            </a:extLst>
          </p:cNvPr>
          <p:cNvGrpSpPr/>
          <p:nvPr/>
        </p:nvGrpSpPr>
        <p:grpSpPr>
          <a:xfrm>
            <a:off x="9519120" y="60733"/>
            <a:ext cx="2587063" cy="411333"/>
            <a:chOff x="9157031" y="416872"/>
            <a:chExt cx="2587063" cy="411333"/>
          </a:xfrm>
        </p:grpSpPr>
        <p:sp>
          <p:nvSpPr>
            <p:cNvPr id="8" name="Google Shape;126;p2">
              <a:extLst>
                <a:ext uri="{FF2B5EF4-FFF2-40B4-BE49-F238E27FC236}">
                  <a16:creationId xmlns:a16="http://schemas.microsoft.com/office/drawing/2014/main" id="{DB157B76-C255-B6AC-E9E4-01A424F990F1}"/>
                </a:ext>
              </a:extLst>
            </p:cNvPr>
            <p:cNvSpPr/>
            <p:nvPr/>
          </p:nvSpPr>
          <p:spPr>
            <a:xfrm>
              <a:off x="10629851" y="500603"/>
              <a:ext cx="1114243" cy="24038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27;p2">
              <a:extLst>
                <a:ext uri="{FF2B5EF4-FFF2-40B4-BE49-F238E27FC236}">
                  <a16:creationId xmlns:a16="http://schemas.microsoft.com/office/drawing/2014/main" id="{485AEEAA-FD73-8667-3B09-1D2B0DB99221}"/>
                </a:ext>
              </a:extLst>
            </p:cNvPr>
            <p:cNvSpPr/>
            <p:nvPr/>
          </p:nvSpPr>
          <p:spPr>
            <a:xfrm>
              <a:off x="9157031" y="416872"/>
              <a:ext cx="412851" cy="4113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28;p2">
              <a:extLst>
                <a:ext uri="{FF2B5EF4-FFF2-40B4-BE49-F238E27FC236}">
                  <a16:creationId xmlns:a16="http://schemas.microsoft.com/office/drawing/2014/main" id="{A6782DEF-DF91-7B58-0B2D-D13F0929AAD0}"/>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1" name="Google Shape;129;p2">
              <a:extLst>
                <a:ext uri="{FF2B5EF4-FFF2-40B4-BE49-F238E27FC236}">
                  <a16:creationId xmlns:a16="http://schemas.microsoft.com/office/drawing/2014/main" id="{7FDEB774-9E16-A540-1536-6D61287D9CD3}"/>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2" name="Google Shape;130;p2">
              <a:extLst>
                <a:ext uri="{FF2B5EF4-FFF2-40B4-BE49-F238E27FC236}">
                  <a16:creationId xmlns:a16="http://schemas.microsoft.com/office/drawing/2014/main" id="{A5AAF357-D93F-A17F-1AF4-8DAC54DF415C}"/>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3" name="Google Shape;131;p2">
              <a:extLst>
                <a:ext uri="{FF2B5EF4-FFF2-40B4-BE49-F238E27FC236}">
                  <a16:creationId xmlns:a16="http://schemas.microsoft.com/office/drawing/2014/main" id="{A6C40C92-180D-DB8A-25EE-92835F8ED74B}"/>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4" name="Google Shape;132;p2">
              <a:extLst>
                <a:ext uri="{FF2B5EF4-FFF2-40B4-BE49-F238E27FC236}">
                  <a16:creationId xmlns:a16="http://schemas.microsoft.com/office/drawing/2014/main" id="{9687766D-594D-C966-F21C-16AE1CFAA834}"/>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15" name="TextBox 14">
            <a:extLst>
              <a:ext uri="{FF2B5EF4-FFF2-40B4-BE49-F238E27FC236}">
                <a16:creationId xmlns:a16="http://schemas.microsoft.com/office/drawing/2014/main" id="{4DFF2A03-BBB8-651A-988C-7D229682A291}"/>
              </a:ext>
            </a:extLst>
          </p:cNvPr>
          <p:cNvSpPr txBox="1"/>
          <p:nvPr/>
        </p:nvSpPr>
        <p:spPr>
          <a:xfrm>
            <a:off x="5466522" y="6241774"/>
            <a:ext cx="1769165" cy="369332"/>
          </a:xfrm>
          <a:prstGeom prst="rect">
            <a:avLst/>
          </a:prstGeom>
          <a:noFill/>
        </p:spPr>
        <p:txBody>
          <a:bodyPr wrap="square" rtlCol="0">
            <a:spAutoFit/>
          </a:bodyPr>
          <a:lstStyle/>
          <a:p>
            <a:r>
              <a:rPr lang="en-US" dirty="0"/>
              <a:t>IPCC WG1, 2021</a:t>
            </a:r>
          </a:p>
        </p:txBody>
      </p:sp>
      <p:pic>
        <p:nvPicPr>
          <p:cNvPr id="2" name="Picture 1">
            <a:extLst>
              <a:ext uri="{FF2B5EF4-FFF2-40B4-BE49-F238E27FC236}">
                <a16:creationId xmlns:a16="http://schemas.microsoft.com/office/drawing/2014/main" id="{5490D96D-D7C7-5F11-98C3-91339D524D52}"/>
              </a:ext>
            </a:extLst>
          </p:cNvPr>
          <p:cNvPicPr>
            <a:picLocks noChangeAspect="1"/>
          </p:cNvPicPr>
          <p:nvPr/>
        </p:nvPicPr>
        <p:blipFill>
          <a:blip r:embed="rId5"/>
          <a:stretch>
            <a:fillRect/>
          </a:stretch>
        </p:blipFill>
        <p:spPr>
          <a:xfrm>
            <a:off x="3730317" y="1269137"/>
            <a:ext cx="8401016" cy="4999153"/>
          </a:xfrm>
          <a:prstGeom prst="rect">
            <a:avLst/>
          </a:prstGeom>
        </p:spPr>
      </p:pic>
      <p:pic>
        <p:nvPicPr>
          <p:cNvPr id="16" name="Picture 15">
            <a:extLst>
              <a:ext uri="{FF2B5EF4-FFF2-40B4-BE49-F238E27FC236}">
                <a16:creationId xmlns:a16="http://schemas.microsoft.com/office/drawing/2014/main" id="{4980EA6A-D081-1DDC-C8A8-FA126D012384}"/>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 y="1"/>
            <a:ext cx="2413238" cy="797879"/>
          </a:xfrm>
          <a:prstGeom prst="rect">
            <a:avLst/>
          </a:prstGeom>
        </p:spPr>
      </p:pic>
    </p:spTree>
    <p:extLst>
      <p:ext uri="{BB962C8B-B14F-4D97-AF65-F5344CB8AC3E}">
        <p14:creationId xmlns:p14="http://schemas.microsoft.com/office/powerpoint/2010/main" val="73257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stomShape 1">
            <a:extLst>
              <a:ext uri="{FF2B5EF4-FFF2-40B4-BE49-F238E27FC236}">
                <a16:creationId xmlns:a16="http://schemas.microsoft.com/office/drawing/2014/main" id="{CD96B325-B313-4091-84F5-EB5A006AD817}"/>
              </a:ext>
            </a:extLst>
          </p:cNvPr>
          <p:cNvSpPr/>
          <p:nvPr/>
        </p:nvSpPr>
        <p:spPr>
          <a:xfrm>
            <a:off x="3343723" y="0"/>
            <a:ext cx="5340085"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III/ Tools: Climate Models</a:t>
            </a:r>
            <a:endParaRPr lang="en-US" spc="-1" dirty="0">
              <a:solidFill>
                <a:srgbClr val="000000"/>
              </a:solidFill>
              <a:uFill>
                <a:solidFill>
                  <a:srgbClr val="FFFFFF"/>
                </a:solidFill>
              </a:uFill>
              <a:latin typeface="Arial"/>
            </a:endParaRPr>
          </a:p>
        </p:txBody>
      </p:sp>
      <p:pic>
        <p:nvPicPr>
          <p:cNvPr id="6" name="Picture 5">
            <a:extLst>
              <a:ext uri="{FF2B5EF4-FFF2-40B4-BE49-F238E27FC236}">
                <a16:creationId xmlns:a16="http://schemas.microsoft.com/office/drawing/2014/main" id="{CE895033-776E-4068-A4B3-06178C013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95" y="655136"/>
            <a:ext cx="5854148" cy="5466522"/>
          </a:xfrm>
          <a:prstGeom prst="rect">
            <a:avLst/>
          </a:prstGeom>
        </p:spPr>
      </p:pic>
      <p:grpSp>
        <p:nvGrpSpPr>
          <p:cNvPr id="9" name="Group 8">
            <a:extLst>
              <a:ext uri="{FF2B5EF4-FFF2-40B4-BE49-F238E27FC236}">
                <a16:creationId xmlns:a16="http://schemas.microsoft.com/office/drawing/2014/main" id="{2D8040F9-AA5E-4D3B-A309-D56FD80B4310}"/>
              </a:ext>
            </a:extLst>
          </p:cNvPr>
          <p:cNvGrpSpPr/>
          <p:nvPr/>
        </p:nvGrpSpPr>
        <p:grpSpPr>
          <a:xfrm>
            <a:off x="9519120" y="60733"/>
            <a:ext cx="2587063" cy="411333"/>
            <a:chOff x="9157031" y="416872"/>
            <a:chExt cx="2587063" cy="411333"/>
          </a:xfrm>
        </p:grpSpPr>
        <p:sp>
          <p:nvSpPr>
            <p:cNvPr id="10" name="Google Shape;126;p2">
              <a:extLst>
                <a:ext uri="{FF2B5EF4-FFF2-40B4-BE49-F238E27FC236}">
                  <a16:creationId xmlns:a16="http://schemas.microsoft.com/office/drawing/2014/main" id="{EF6D6481-9737-4E76-868D-EA51D8FAA8F1}"/>
                </a:ext>
              </a:extLst>
            </p:cNvPr>
            <p:cNvSpPr/>
            <p:nvPr/>
          </p:nvSpPr>
          <p:spPr>
            <a:xfrm>
              <a:off x="10629851" y="500603"/>
              <a:ext cx="1114243" cy="24038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1" name="Google Shape;127;p2">
              <a:extLst>
                <a:ext uri="{FF2B5EF4-FFF2-40B4-BE49-F238E27FC236}">
                  <a16:creationId xmlns:a16="http://schemas.microsoft.com/office/drawing/2014/main" id="{64DE2DAC-7BFD-427F-981D-2F7531A999C4}"/>
                </a:ext>
              </a:extLst>
            </p:cNvPr>
            <p:cNvSpPr/>
            <p:nvPr/>
          </p:nvSpPr>
          <p:spPr>
            <a:xfrm>
              <a:off x="9157031" y="416872"/>
              <a:ext cx="412851" cy="411333"/>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2" name="Google Shape;128;p2">
              <a:extLst>
                <a:ext uri="{FF2B5EF4-FFF2-40B4-BE49-F238E27FC236}">
                  <a16:creationId xmlns:a16="http://schemas.microsoft.com/office/drawing/2014/main" id="{BB522282-B4CE-40AC-944B-A7D502E9F9CC}"/>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3" name="Google Shape;129;p2">
              <a:extLst>
                <a:ext uri="{FF2B5EF4-FFF2-40B4-BE49-F238E27FC236}">
                  <a16:creationId xmlns:a16="http://schemas.microsoft.com/office/drawing/2014/main" id="{6E01F220-DB8C-4FF5-8C40-9472914B102F}"/>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4" name="Google Shape;130;p2">
              <a:extLst>
                <a:ext uri="{FF2B5EF4-FFF2-40B4-BE49-F238E27FC236}">
                  <a16:creationId xmlns:a16="http://schemas.microsoft.com/office/drawing/2014/main" id="{19DECC09-CFD2-4416-B079-B8F8AD50536D}"/>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5" name="Google Shape;131;p2">
              <a:extLst>
                <a:ext uri="{FF2B5EF4-FFF2-40B4-BE49-F238E27FC236}">
                  <a16:creationId xmlns:a16="http://schemas.microsoft.com/office/drawing/2014/main" id="{57BE28FD-BD90-472C-A4FF-5D2B751AD332}"/>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6" name="Google Shape;132;p2">
              <a:extLst>
                <a:ext uri="{FF2B5EF4-FFF2-40B4-BE49-F238E27FC236}">
                  <a16:creationId xmlns:a16="http://schemas.microsoft.com/office/drawing/2014/main" id="{860A3080-FA78-4D4F-B285-06572C89F67D}"/>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3" name="TextBox 2">
            <a:extLst>
              <a:ext uri="{FF2B5EF4-FFF2-40B4-BE49-F238E27FC236}">
                <a16:creationId xmlns:a16="http://schemas.microsoft.com/office/drawing/2014/main" id="{CF5BD00B-42B5-D0DE-1CB6-9D021BBE191C}"/>
              </a:ext>
            </a:extLst>
          </p:cNvPr>
          <p:cNvSpPr txBox="1"/>
          <p:nvPr/>
        </p:nvSpPr>
        <p:spPr>
          <a:xfrm>
            <a:off x="506895" y="6333448"/>
            <a:ext cx="3254271"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Schematic of Climate Models</a:t>
            </a:r>
          </a:p>
        </p:txBody>
      </p:sp>
      <p:pic>
        <p:nvPicPr>
          <p:cNvPr id="4" name="Picture 3">
            <a:extLst>
              <a:ext uri="{FF2B5EF4-FFF2-40B4-BE49-F238E27FC236}">
                <a16:creationId xmlns:a16="http://schemas.microsoft.com/office/drawing/2014/main" id="{468AB3E3-D969-4351-9B2C-873817EAA8AF}"/>
              </a:ext>
            </a:extLst>
          </p:cNvPr>
          <p:cNvPicPr>
            <a:picLocks noChangeAspect="1"/>
          </p:cNvPicPr>
          <p:nvPr/>
        </p:nvPicPr>
        <p:blipFill rotWithShape="1">
          <a:blip r:embed="rId6">
            <a:extLst>
              <a:ext uri="{28A0092B-C50C-407E-A947-70E740481C1C}">
                <a14:useLocalDpi xmlns:a14="http://schemas.microsoft.com/office/drawing/2010/main" val="0"/>
              </a:ext>
            </a:extLst>
          </a:blip>
          <a:srcRect l="4780" t="7878" r="3485" b="8187"/>
          <a:stretch/>
        </p:blipFill>
        <p:spPr>
          <a:xfrm>
            <a:off x="1" y="1"/>
            <a:ext cx="2413238" cy="797879"/>
          </a:xfrm>
          <a:prstGeom prst="rect">
            <a:avLst/>
          </a:prstGeom>
        </p:spPr>
      </p:pic>
      <p:sp>
        <p:nvSpPr>
          <p:cNvPr id="17" name="TextBox 16">
            <a:extLst>
              <a:ext uri="{FF2B5EF4-FFF2-40B4-BE49-F238E27FC236}">
                <a16:creationId xmlns:a16="http://schemas.microsoft.com/office/drawing/2014/main" id="{7D13ED9E-24D0-C521-1DD3-1069913FA442}"/>
              </a:ext>
            </a:extLst>
          </p:cNvPr>
          <p:cNvSpPr txBox="1"/>
          <p:nvPr/>
        </p:nvSpPr>
        <p:spPr>
          <a:xfrm>
            <a:off x="6782582" y="664632"/>
            <a:ext cx="5409418" cy="6093976"/>
          </a:xfrm>
          <a:prstGeom prst="rect">
            <a:avLst/>
          </a:prstGeom>
          <a:noFill/>
          <a:ln w="15875">
            <a:solidFill>
              <a:schemeClr val="accent1"/>
            </a:solidFill>
          </a:ln>
        </p:spPr>
        <p:txBody>
          <a:bodyPr wrap="square">
            <a:spAutoFit/>
          </a:bodyPr>
          <a:lstStyle/>
          <a:p>
            <a:r>
              <a:rPr lang="en-US" sz="3000" b="0" i="0" dirty="0">
                <a:solidFill>
                  <a:schemeClr val="accent1"/>
                </a:solidFill>
                <a:effectLst/>
                <a:latin typeface="Arial" panose="020B0604020202020204" pitchFamily="34" charset="0"/>
                <a:cs typeface="Arial" panose="020B0604020202020204" pitchFamily="34" charset="0"/>
              </a:rPr>
              <a:t>Climate models are systems of differential equations based</a:t>
            </a:r>
            <a:br>
              <a:rPr lang="en-US" sz="3000" b="0" i="0" dirty="0">
                <a:solidFill>
                  <a:schemeClr val="accent1"/>
                </a:solidFill>
                <a:effectLst/>
                <a:latin typeface="Arial" panose="020B0604020202020204" pitchFamily="34" charset="0"/>
                <a:cs typeface="Arial" panose="020B0604020202020204" pitchFamily="34" charset="0"/>
              </a:rPr>
            </a:br>
            <a:r>
              <a:rPr lang="en-US" sz="3000" b="0" i="0" dirty="0">
                <a:solidFill>
                  <a:schemeClr val="accent1"/>
                </a:solidFill>
                <a:effectLst/>
                <a:latin typeface="Arial" panose="020B0604020202020204" pitchFamily="34" charset="0"/>
                <a:cs typeface="Arial" panose="020B0604020202020204" pitchFamily="34" charset="0"/>
              </a:rPr>
              <a:t>on the basic laws of physics, fluid motion, and chemistry.</a:t>
            </a:r>
          </a:p>
          <a:p>
            <a:br>
              <a:rPr lang="en-US" sz="3000" b="0" i="0" dirty="0">
                <a:solidFill>
                  <a:schemeClr val="accent1"/>
                </a:solidFill>
                <a:effectLst/>
                <a:latin typeface="Arial" panose="020B0604020202020204" pitchFamily="34" charset="0"/>
                <a:cs typeface="Arial" panose="020B0604020202020204" pitchFamily="34" charset="0"/>
              </a:rPr>
            </a:br>
            <a:r>
              <a:rPr lang="en-US" sz="3000" b="0" i="0" dirty="0">
                <a:solidFill>
                  <a:schemeClr val="accent1"/>
                </a:solidFill>
                <a:effectLst/>
                <a:latin typeface="Arial" panose="020B0604020202020204" pitchFamily="34" charset="0"/>
                <a:cs typeface="Arial" panose="020B0604020202020204" pitchFamily="34" charset="0"/>
              </a:rPr>
              <a:t>They characterize how energy and matter interact to drive</a:t>
            </a:r>
            <a:br>
              <a:rPr lang="en-US" sz="3000" b="0" i="0" dirty="0">
                <a:solidFill>
                  <a:schemeClr val="accent1"/>
                </a:solidFill>
                <a:effectLst/>
                <a:latin typeface="Arial" panose="020B0604020202020204" pitchFamily="34" charset="0"/>
                <a:cs typeface="Arial" panose="020B0604020202020204" pitchFamily="34" charset="0"/>
              </a:rPr>
            </a:br>
            <a:r>
              <a:rPr lang="en-US" sz="3000" b="0" i="0" dirty="0">
                <a:solidFill>
                  <a:schemeClr val="accent1"/>
                </a:solidFill>
                <a:effectLst/>
                <a:latin typeface="Arial" panose="020B0604020202020204" pitchFamily="34" charset="0"/>
                <a:cs typeface="Arial" panose="020B0604020202020204" pitchFamily="34" charset="0"/>
              </a:rPr>
              <a:t>the different components of the Earth’s climate system: the</a:t>
            </a:r>
            <a:br>
              <a:rPr lang="en-US" sz="3000" b="0" i="0" dirty="0">
                <a:solidFill>
                  <a:schemeClr val="accent1"/>
                </a:solidFill>
                <a:effectLst/>
                <a:latin typeface="Arial" panose="020B0604020202020204" pitchFamily="34" charset="0"/>
                <a:cs typeface="Arial" panose="020B0604020202020204" pitchFamily="34" charset="0"/>
              </a:rPr>
            </a:br>
            <a:r>
              <a:rPr lang="en-US" sz="3000" b="0" i="0" dirty="0">
                <a:solidFill>
                  <a:schemeClr val="accent1"/>
                </a:solidFill>
                <a:effectLst/>
                <a:latin typeface="Arial" panose="020B0604020202020204" pitchFamily="34" charset="0"/>
                <a:cs typeface="Arial" panose="020B0604020202020204" pitchFamily="34" charset="0"/>
              </a:rPr>
              <a:t>atmosphere, oceans, biosphere, and land and ice-covered</a:t>
            </a:r>
            <a:br>
              <a:rPr lang="en-US" sz="3000" b="0" i="0" dirty="0">
                <a:solidFill>
                  <a:schemeClr val="accent1"/>
                </a:solidFill>
                <a:effectLst/>
                <a:latin typeface="Arial" panose="020B0604020202020204" pitchFamily="34" charset="0"/>
                <a:cs typeface="Arial" panose="020B0604020202020204" pitchFamily="34" charset="0"/>
              </a:rPr>
            </a:br>
            <a:r>
              <a:rPr lang="en-US" sz="3000" b="0" i="0" dirty="0">
                <a:solidFill>
                  <a:schemeClr val="accent1"/>
                </a:solidFill>
                <a:effectLst/>
                <a:latin typeface="Arial" panose="020B0604020202020204" pitchFamily="34" charset="0"/>
                <a:cs typeface="Arial" panose="020B0604020202020204" pitchFamily="34" charset="0"/>
              </a:rPr>
              <a:t>regions of the planet</a:t>
            </a:r>
            <a:r>
              <a:rPr lang="en-US" sz="3000" dirty="0">
                <a:solidFill>
                  <a:schemeClr val="accent1"/>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8758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7D71A4-99CB-D998-8E20-3164AE246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555" y="725556"/>
            <a:ext cx="9759385" cy="4442792"/>
          </a:xfrm>
          <a:prstGeom prst="rect">
            <a:avLst/>
          </a:prstGeom>
        </p:spPr>
      </p:pic>
      <p:grpSp>
        <p:nvGrpSpPr>
          <p:cNvPr id="3" name="Group 2">
            <a:extLst>
              <a:ext uri="{FF2B5EF4-FFF2-40B4-BE49-F238E27FC236}">
                <a16:creationId xmlns:a16="http://schemas.microsoft.com/office/drawing/2014/main" id="{A3AD2A1E-D969-4F3E-373A-4A0963FF9F20}"/>
              </a:ext>
            </a:extLst>
          </p:cNvPr>
          <p:cNvGrpSpPr/>
          <p:nvPr/>
        </p:nvGrpSpPr>
        <p:grpSpPr>
          <a:xfrm>
            <a:off x="9519120" y="60733"/>
            <a:ext cx="2587063" cy="411333"/>
            <a:chOff x="9157031" y="416872"/>
            <a:chExt cx="2587063" cy="411333"/>
          </a:xfrm>
        </p:grpSpPr>
        <p:sp>
          <p:nvSpPr>
            <p:cNvPr id="4" name="Google Shape;126;p2">
              <a:extLst>
                <a:ext uri="{FF2B5EF4-FFF2-40B4-BE49-F238E27FC236}">
                  <a16:creationId xmlns:a16="http://schemas.microsoft.com/office/drawing/2014/main" id="{0043CFBB-319F-DBEC-FB05-2DA912A6DFDE}"/>
                </a:ext>
              </a:extLst>
            </p:cNvPr>
            <p:cNvSpPr/>
            <p:nvPr/>
          </p:nvSpPr>
          <p:spPr>
            <a:xfrm>
              <a:off x="10629851" y="500603"/>
              <a:ext cx="1114243" cy="24038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5" name="Google Shape;127;p2">
              <a:extLst>
                <a:ext uri="{FF2B5EF4-FFF2-40B4-BE49-F238E27FC236}">
                  <a16:creationId xmlns:a16="http://schemas.microsoft.com/office/drawing/2014/main" id="{75DEF4A5-B314-E175-7042-197FE85496E3}"/>
                </a:ext>
              </a:extLst>
            </p:cNvPr>
            <p:cNvSpPr/>
            <p:nvPr/>
          </p:nvSpPr>
          <p:spPr>
            <a:xfrm>
              <a:off x="9157031" y="416872"/>
              <a:ext cx="412851" cy="411333"/>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6" name="Google Shape;128;p2">
              <a:extLst>
                <a:ext uri="{FF2B5EF4-FFF2-40B4-BE49-F238E27FC236}">
                  <a16:creationId xmlns:a16="http://schemas.microsoft.com/office/drawing/2014/main" id="{F466CC5F-70C5-77F1-9439-9890678D5983}"/>
                </a:ext>
              </a:extLst>
            </p:cNvPr>
            <p:cNvSpPr/>
            <p:nvPr/>
          </p:nvSpPr>
          <p:spPr>
            <a:xfrm>
              <a:off x="10555438" y="503046"/>
              <a:ext cx="0" cy="236957"/>
            </a:xfrm>
            <a:custGeom>
              <a:avLst/>
              <a:gdLst/>
              <a:ahLst/>
              <a:cxnLst/>
              <a:rect l="l" t="t" r="r" b="b"/>
              <a:pathLst>
                <a:path w="120000" h="306069" extrusionOk="0">
                  <a:moveTo>
                    <a:pt x="0" y="0"/>
                  </a:moveTo>
                  <a:lnTo>
                    <a:pt x="0" y="305534"/>
                  </a:lnTo>
                </a:path>
              </a:pathLst>
            </a:custGeom>
            <a:noFill/>
            <a:ln w="14925" cap="flat" cmpd="sng">
              <a:solidFill>
                <a:srgbClr val="811B11"/>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7" name="Google Shape;129;p2">
              <a:extLst>
                <a:ext uri="{FF2B5EF4-FFF2-40B4-BE49-F238E27FC236}">
                  <a16:creationId xmlns:a16="http://schemas.microsoft.com/office/drawing/2014/main" id="{7F96484A-9F64-A2F5-5CF7-19AB139B93CF}"/>
                </a:ext>
              </a:extLst>
            </p:cNvPr>
            <p:cNvSpPr/>
            <p:nvPr/>
          </p:nvSpPr>
          <p:spPr>
            <a:xfrm>
              <a:off x="9670032" y="505139"/>
              <a:ext cx="222209" cy="234499"/>
            </a:xfrm>
            <a:custGeom>
              <a:avLst/>
              <a:gdLst/>
              <a:ahLst/>
              <a:cxnLst/>
              <a:rect l="l" t="t" r="r" b="b"/>
              <a:pathLst>
                <a:path w="287020" h="302894" extrusionOk="0">
                  <a:moveTo>
                    <a:pt x="84128" y="302830"/>
                  </a:moveTo>
                  <a:lnTo>
                    <a:pt x="0" y="302830"/>
                  </a:lnTo>
                  <a:lnTo>
                    <a:pt x="88199" y="0"/>
                  </a:lnTo>
                  <a:lnTo>
                    <a:pt x="196300" y="0"/>
                  </a:lnTo>
                  <a:lnTo>
                    <a:pt x="213799" y="58583"/>
                  </a:lnTo>
                  <a:lnTo>
                    <a:pt x="138405" y="58583"/>
                  </a:lnTo>
                  <a:lnTo>
                    <a:pt x="135019" y="73207"/>
                  </a:lnTo>
                  <a:lnTo>
                    <a:pt x="131677" y="89057"/>
                  </a:lnTo>
                  <a:lnTo>
                    <a:pt x="128419" y="104654"/>
                  </a:lnTo>
                  <a:lnTo>
                    <a:pt x="125288" y="118518"/>
                  </a:lnTo>
                  <a:lnTo>
                    <a:pt x="112171" y="172595"/>
                  </a:lnTo>
                  <a:lnTo>
                    <a:pt x="247857" y="172595"/>
                  </a:lnTo>
                  <a:lnTo>
                    <a:pt x="265895" y="232981"/>
                  </a:lnTo>
                  <a:lnTo>
                    <a:pt x="101316" y="232981"/>
                  </a:lnTo>
                  <a:lnTo>
                    <a:pt x="84128" y="302830"/>
                  </a:lnTo>
                  <a:close/>
                </a:path>
                <a:path w="287020" h="302894" extrusionOk="0">
                  <a:moveTo>
                    <a:pt x="247857" y="172595"/>
                  </a:moveTo>
                  <a:lnTo>
                    <a:pt x="168257" y="172595"/>
                  </a:lnTo>
                  <a:lnTo>
                    <a:pt x="154235" y="118067"/>
                  </a:lnTo>
                  <a:lnTo>
                    <a:pt x="150631" y="104273"/>
                  </a:lnTo>
                  <a:lnTo>
                    <a:pt x="146772" y="88832"/>
                  </a:lnTo>
                  <a:lnTo>
                    <a:pt x="142913" y="73137"/>
                  </a:lnTo>
                  <a:lnTo>
                    <a:pt x="139309" y="58583"/>
                  </a:lnTo>
                  <a:lnTo>
                    <a:pt x="213799" y="58583"/>
                  </a:lnTo>
                  <a:lnTo>
                    <a:pt x="247857" y="172595"/>
                  </a:lnTo>
                  <a:close/>
                </a:path>
                <a:path w="287020" h="302894" extrusionOk="0">
                  <a:moveTo>
                    <a:pt x="286760" y="302830"/>
                  </a:moveTo>
                  <a:lnTo>
                    <a:pt x="199013" y="302830"/>
                  </a:lnTo>
                  <a:lnTo>
                    <a:pt x="179564" y="232981"/>
                  </a:lnTo>
                  <a:lnTo>
                    <a:pt x="265895" y="232981"/>
                  </a:lnTo>
                  <a:lnTo>
                    <a:pt x="286760"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8" name="Google Shape;130;p2">
              <a:extLst>
                <a:ext uri="{FF2B5EF4-FFF2-40B4-BE49-F238E27FC236}">
                  <a16:creationId xmlns:a16="http://schemas.microsoft.com/office/drawing/2014/main" id="{FA39F0D2-08BC-A209-2673-3C2229E85860}"/>
                </a:ext>
              </a:extLst>
            </p:cNvPr>
            <p:cNvSpPr/>
            <p:nvPr/>
          </p:nvSpPr>
          <p:spPr>
            <a:xfrm>
              <a:off x="9950169" y="505139"/>
              <a:ext cx="0" cy="234499"/>
            </a:xfrm>
            <a:custGeom>
              <a:avLst/>
              <a:gdLst/>
              <a:ahLst/>
              <a:cxnLst/>
              <a:rect l="l" t="t" r="r" b="b"/>
              <a:pathLst>
                <a:path w="120000" h="302894" extrusionOk="0">
                  <a:moveTo>
                    <a:pt x="0" y="0"/>
                  </a:moveTo>
                  <a:lnTo>
                    <a:pt x="0" y="302830"/>
                  </a:lnTo>
                </a:path>
              </a:pathLst>
            </a:custGeom>
            <a:noFill/>
            <a:ln w="81400" cap="flat" cmpd="sng">
              <a:solidFill>
                <a:srgbClr val="0000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9" name="Google Shape;131;p2">
              <a:extLst>
                <a:ext uri="{FF2B5EF4-FFF2-40B4-BE49-F238E27FC236}">
                  <a16:creationId xmlns:a16="http://schemas.microsoft.com/office/drawing/2014/main" id="{7130E7EF-A009-3488-17C0-3638FF3EAE65}"/>
                </a:ext>
              </a:extLst>
            </p:cNvPr>
            <p:cNvSpPr/>
            <p:nvPr/>
          </p:nvSpPr>
          <p:spPr>
            <a:xfrm>
              <a:off x="10016701" y="505139"/>
              <a:ext cx="267929" cy="234499"/>
            </a:xfrm>
            <a:custGeom>
              <a:avLst/>
              <a:gdLst/>
              <a:ahLst/>
              <a:cxnLst/>
              <a:rect l="l" t="t" r="r" b="b"/>
              <a:pathLst>
                <a:path w="346075" h="302894" extrusionOk="0">
                  <a:moveTo>
                    <a:pt x="74630" y="302830"/>
                  </a:moveTo>
                  <a:lnTo>
                    <a:pt x="0" y="302830"/>
                  </a:lnTo>
                  <a:lnTo>
                    <a:pt x="18544" y="0"/>
                  </a:lnTo>
                  <a:lnTo>
                    <a:pt x="128002" y="0"/>
                  </a:lnTo>
                  <a:lnTo>
                    <a:pt x="146106" y="72553"/>
                  </a:lnTo>
                  <a:lnTo>
                    <a:pt x="84128" y="72553"/>
                  </a:lnTo>
                  <a:lnTo>
                    <a:pt x="81410" y="138177"/>
                  </a:lnTo>
                  <a:lnTo>
                    <a:pt x="79153" y="194676"/>
                  </a:lnTo>
                  <a:lnTo>
                    <a:pt x="74630" y="302830"/>
                  </a:lnTo>
                  <a:close/>
                </a:path>
                <a:path w="346075" h="302894" extrusionOk="0">
                  <a:moveTo>
                    <a:pt x="228025" y="192423"/>
                  </a:moveTo>
                  <a:lnTo>
                    <a:pt x="173684" y="192423"/>
                  </a:lnTo>
                  <a:lnTo>
                    <a:pt x="180087" y="163941"/>
                  </a:lnTo>
                  <a:lnTo>
                    <a:pt x="186914" y="134910"/>
                  </a:lnTo>
                  <a:lnTo>
                    <a:pt x="193987" y="106527"/>
                  </a:lnTo>
                  <a:lnTo>
                    <a:pt x="200823" y="81115"/>
                  </a:lnTo>
                  <a:lnTo>
                    <a:pt x="223438" y="0"/>
                  </a:lnTo>
                  <a:lnTo>
                    <a:pt x="330634" y="0"/>
                  </a:lnTo>
                  <a:lnTo>
                    <a:pt x="334318" y="72553"/>
                  </a:lnTo>
                  <a:lnTo>
                    <a:pt x="260527" y="72553"/>
                  </a:lnTo>
                  <a:lnTo>
                    <a:pt x="252901" y="103302"/>
                  </a:lnTo>
                  <a:lnTo>
                    <a:pt x="244387" y="135248"/>
                  </a:lnTo>
                  <a:lnTo>
                    <a:pt x="236252" y="164265"/>
                  </a:lnTo>
                  <a:lnTo>
                    <a:pt x="228025" y="192423"/>
                  </a:lnTo>
                  <a:close/>
                </a:path>
                <a:path w="346075" h="302894" extrusionOk="0">
                  <a:moveTo>
                    <a:pt x="198109" y="296521"/>
                  </a:moveTo>
                  <a:lnTo>
                    <a:pt x="134786" y="296521"/>
                  </a:lnTo>
                  <a:lnTo>
                    <a:pt x="108903" y="191071"/>
                  </a:lnTo>
                  <a:lnTo>
                    <a:pt x="102769" y="163941"/>
                  </a:lnTo>
                  <a:lnTo>
                    <a:pt x="96503" y="134347"/>
                  </a:lnTo>
                  <a:lnTo>
                    <a:pt x="90559" y="104006"/>
                  </a:lnTo>
                  <a:lnTo>
                    <a:pt x="85033" y="72553"/>
                  </a:lnTo>
                  <a:lnTo>
                    <a:pt x="146106" y="72553"/>
                  </a:lnTo>
                  <a:lnTo>
                    <a:pt x="160794" y="135811"/>
                  </a:lnTo>
                  <a:lnTo>
                    <a:pt x="171875" y="192423"/>
                  </a:lnTo>
                  <a:lnTo>
                    <a:pt x="228025" y="192423"/>
                  </a:lnTo>
                  <a:lnTo>
                    <a:pt x="198109" y="296521"/>
                  </a:lnTo>
                  <a:close/>
                </a:path>
                <a:path w="346075" h="302894" extrusionOk="0">
                  <a:moveTo>
                    <a:pt x="346012" y="302830"/>
                  </a:moveTo>
                  <a:lnTo>
                    <a:pt x="266859" y="302830"/>
                  </a:lnTo>
                  <a:lnTo>
                    <a:pt x="263241" y="194676"/>
                  </a:lnTo>
                  <a:lnTo>
                    <a:pt x="262583" y="167546"/>
                  </a:lnTo>
                  <a:lnTo>
                    <a:pt x="262053" y="138177"/>
                  </a:lnTo>
                  <a:lnTo>
                    <a:pt x="261790" y="107949"/>
                  </a:lnTo>
                  <a:lnTo>
                    <a:pt x="261884" y="72553"/>
                  </a:lnTo>
                  <a:lnTo>
                    <a:pt x="334318" y="72553"/>
                  </a:lnTo>
                  <a:lnTo>
                    <a:pt x="346012" y="302830"/>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sp>
          <p:nvSpPr>
            <p:cNvPr id="10" name="Google Shape;132;p2">
              <a:extLst>
                <a:ext uri="{FF2B5EF4-FFF2-40B4-BE49-F238E27FC236}">
                  <a16:creationId xmlns:a16="http://schemas.microsoft.com/office/drawing/2014/main" id="{8CAF05A4-EEA8-2F75-9608-570C777DFDA0}"/>
                </a:ext>
              </a:extLst>
            </p:cNvPr>
            <p:cNvSpPr/>
            <p:nvPr/>
          </p:nvSpPr>
          <p:spPr>
            <a:xfrm>
              <a:off x="10312246" y="501649"/>
              <a:ext cx="169606" cy="241874"/>
            </a:xfrm>
            <a:custGeom>
              <a:avLst/>
              <a:gdLst/>
              <a:ahLst/>
              <a:cxnLst/>
              <a:rect l="l" t="t" r="r" b="b"/>
              <a:pathLst>
                <a:path w="219075" h="312419" extrusionOk="0">
                  <a:moveTo>
                    <a:pt x="212632" y="245148"/>
                  </a:moveTo>
                  <a:lnTo>
                    <a:pt x="94079" y="245148"/>
                  </a:lnTo>
                  <a:lnTo>
                    <a:pt x="112411" y="243500"/>
                  </a:lnTo>
                  <a:lnTo>
                    <a:pt x="125401" y="238726"/>
                  </a:lnTo>
                  <a:lnTo>
                    <a:pt x="133132" y="231079"/>
                  </a:lnTo>
                  <a:lnTo>
                    <a:pt x="135691" y="220813"/>
                  </a:lnTo>
                  <a:lnTo>
                    <a:pt x="133033" y="210695"/>
                  </a:lnTo>
                  <a:lnTo>
                    <a:pt x="124609" y="202055"/>
                  </a:lnTo>
                  <a:lnTo>
                    <a:pt x="109740" y="194007"/>
                  </a:lnTo>
                  <a:lnTo>
                    <a:pt x="87747" y="185663"/>
                  </a:lnTo>
                  <a:lnTo>
                    <a:pt x="52898" y="170109"/>
                  </a:lnTo>
                  <a:lnTo>
                    <a:pt x="26064" y="150119"/>
                  </a:lnTo>
                  <a:lnTo>
                    <a:pt x="8812" y="125144"/>
                  </a:lnTo>
                  <a:lnTo>
                    <a:pt x="2713" y="94634"/>
                  </a:lnTo>
                  <a:lnTo>
                    <a:pt x="10911" y="57224"/>
                  </a:lnTo>
                  <a:lnTo>
                    <a:pt x="34714" y="27207"/>
                  </a:lnTo>
                  <a:lnTo>
                    <a:pt x="72934" y="7245"/>
                  </a:lnTo>
                  <a:lnTo>
                    <a:pt x="124383" y="0"/>
                  </a:lnTo>
                  <a:lnTo>
                    <a:pt x="149839" y="1126"/>
                  </a:lnTo>
                  <a:lnTo>
                    <a:pt x="171649" y="4281"/>
                  </a:lnTo>
                  <a:lnTo>
                    <a:pt x="190405" y="9125"/>
                  </a:lnTo>
                  <a:lnTo>
                    <a:pt x="206703" y="15321"/>
                  </a:lnTo>
                  <a:lnTo>
                    <a:pt x="193334" y="65793"/>
                  </a:lnTo>
                  <a:lnTo>
                    <a:pt x="123479" y="65793"/>
                  </a:lnTo>
                  <a:lnTo>
                    <a:pt x="106977" y="67412"/>
                  </a:lnTo>
                  <a:lnTo>
                    <a:pt x="94927" y="71989"/>
                  </a:lnTo>
                  <a:lnTo>
                    <a:pt x="87542" y="79101"/>
                  </a:lnTo>
                  <a:lnTo>
                    <a:pt x="85033" y="88325"/>
                  </a:lnTo>
                  <a:lnTo>
                    <a:pt x="88178" y="98387"/>
                  </a:lnTo>
                  <a:lnTo>
                    <a:pt x="97980" y="106632"/>
                  </a:lnTo>
                  <a:lnTo>
                    <a:pt x="114991" y="114624"/>
                  </a:lnTo>
                  <a:lnTo>
                    <a:pt x="139761" y="123926"/>
                  </a:lnTo>
                  <a:lnTo>
                    <a:pt x="175027" y="140627"/>
                  </a:lnTo>
                  <a:lnTo>
                    <a:pt x="199692" y="161216"/>
                  </a:lnTo>
                  <a:lnTo>
                    <a:pt x="214180" y="186030"/>
                  </a:lnTo>
                  <a:lnTo>
                    <a:pt x="218915" y="215406"/>
                  </a:lnTo>
                  <a:lnTo>
                    <a:pt x="212632" y="245148"/>
                  </a:lnTo>
                  <a:close/>
                </a:path>
                <a:path w="219075" h="312419" extrusionOk="0">
                  <a:moveTo>
                    <a:pt x="189515" y="80214"/>
                  </a:moveTo>
                  <a:lnTo>
                    <a:pt x="177988" y="75489"/>
                  </a:lnTo>
                  <a:lnTo>
                    <a:pt x="163112" y="70806"/>
                  </a:lnTo>
                  <a:lnTo>
                    <a:pt x="144928" y="67222"/>
                  </a:lnTo>
                  <a:lnTo>
                    <a:pt x="123479" y="65793"/>
                  </a:lnTo>
                  <a:lnTo>
                    <a:pt x="193334" y="65793"/>
                  </a:lnTo>
                  <a:lnTo>
                    <a:pt x="189515" y="80214"/>
                  </a:lnTo>
                  <a:close/>
                </a:path>
                <a:path w="219075" h="312419" extrusionOk="0">
                  <a:moveTo>
                    <a:pt x="89103" y="312293"/>
                  </a:moveTo>
                  <a:lnTo>
                    <a:pt x="62142" y="310603"/>
                  </a:lnTo>
                  <a:lnTo>
                    <a:pt x="37258" y="306210"/>
                  </a:lnTo>
                  <a:lnTo>
                    <a:pt x="16021" y="300126"/>
                  </a:lnTo>
                  <a:lnTo>
                    <a:pt x="0" y="293366"/>
                  </a:lnTo>
                  <a:lnTo>
                    <a:pt x="15378" y="226672"/>
                  </a:lnTo>
                  <a:lnTo>
                    <a:pt x="31237" y="233551"/>
                  </a:lnTo>
                  <a:lnTo>
                    <a:pt x="50318" y="239459"/>
                  </a:lnTo>
                  <a:lnTo>
                    <a:pt x="71605" y="243592"/>
                  </a:lnTo>
                  <a:lnTo>
                    <a:pt x="94079" y="245148"/>
                  </a:lnTo>
                  <a:lnTo>
                    <a:pt x="212632" y="245148"/>
                  </a:lnTo>
                  <a:lnTo>
                    <a:pt x="211098" y="252407"/>
                  </a:lnTo>
                  <a:lnTo>
                    <a:pt x="187253" y="283283"/>
                  </a:lnTo>
                  <a:lnTo>
                    <a:pt x="146786" y="304442"/>
                  </a:lnTo>
                  <a:lnTo>
                    <a:pt x="89103" y="31229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394">
                <a:solidFill>
                  <a:schemeClr val="dk1"/>
                </a:solidFill>
                <a:latin typeface="Calibri"/>
                <a:ea typeface="Calibri"/>
                <a:cs typeface="Calibri"/>
                <a:sym typeface="Calibri"/>
              </a:endParaRPr>
            </a:p>
          </p:txBody>
        </p:sp>
      </p:grpSp>
      <p:sp>
        <p:nvSpPr>
          <p:cNvPr id="11" name="CustomShape 1">
            <a:extLst>
              <a:ext uri="{FF2B5EF4-FFF2-40B4-BE49-F238E27FC236}">
                <a16:creationId xmlns:a16="http://schemas.microsoft.com/office/drawing/2014/main" id="{0D064742-7C8C-5FC5-93B9-6C4FAA71E119}"/>
              </a:ext>
            </a:extLst>
          </p:cNvPr>
          <p:cNvSpPr/>
          <p:nvPr/>
        </p:nvSpPr>
        <p:spPr>
          <a:xfrm>
            <a:off x="3343723" y="0"/>
            <a:ext cx="5340085" cy="5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3200" b="1" spc="-1" dirty="0">
                <a:solidFill>
                  <a:srgbClr val="250DD7"/>
                </a:solidFill>
                <a:uFill>
                  <a:solidFill>
                    <a:srgbClr val="FFFFFF"/>
                  </a:solidFill>
                </a:uFill>
                <a:latin typeface="Arial"/>
                <a:ea typeface="DejaVu Sans"/>
              </a:rPr>
              <a:t>III/ Tools: Climate Models</a:t>
            </a:r>
            <a:endParaRPr lang="en-US" spc="-1" dirty="0">
              <a:solidFill>
                <a:srgbClr val="000000"/>
              </a:solidFill>
              <a:uFill>
                <a:solidFill>
                  <a:srgbClr val="FFFFFF"/>
                </a:solidFill>
              </a:uFill>
              <a:latin typeface="Arial"/>
            </a:endParaRPr>
          </a:p>
        </p:txBody>
      </p:sp>
      <p:pic>
        <p:nvPicPr>
          <p:cNvPr id="12" name="Picture 11">
            <a:extLst>
              <a:ext uri="{FF2B5EF4-FFF2-40B4-BE49-F238E27FC236}">
                <a16:creationId xmlns:a16="http://schemas.microsoft.com/office/drawing/2014/main" id="{FB12A261-3C5D-D48D-E7F7-64DB2F6AFB03}"/>
              </a:ext>
            </a:extLst>
          </p:cNvPr>
          <p:cNvPicPr>
            <a:picLocks noChangeAspect="1"/>
          </p:cNvPicPr>
          <p:nvPr/>
        </p:nvPicPr>
        <p:blipFill rotWithShape="1">
          <a:blip r:embed="rId5">
            <a:extLst>
              <a:ext uri="{28A0092B-C50C-407E-A947-70E740481C1C}">
                <a14:useLocalDpi xmlns:a14="http://schemas.microsoft.com/office/drawing/2010/main" val="0"/>
              </a:ext>
            </a:extLst>
          </a:blip>
          <a:srcRect l="4780" t="7878" r="3485" b="8187"/>
          <a:stretch/>
        </p:blipFill>
        <p:spPr>
          <a:xfrm>
            <a:off x="1" y="1"/>
            <a:ext cx="2413238" cy="797879"/>
          </a:xfrm>
          <a:prstGeom prst="rect">
            <a:avLst/>
          </a:prstGeom>
        </p:spPr>
      </p:pic>
      <p:sp>
        <p:nvSpPr>
          <p:cNvPr id="13" name="TextBox 12">
            <a:extLst>
              <a:ext uri="{FF2B5EF4-FFF2-40B4-BE49-F238E27FC236}">
                <a16:creationId xmlns:a16="http://schemas.microsoft.com/office/drawing/2014/main" id="{183F75A8-43CF-67A5-12FE-8720616006E2}"/>
              </a:ext>
            </a:extLst>
          </p:cNvPr>
          <p:cNvSpPr txBox="1"/>
          <p:nvPr/>
        </p:nvSpPr>
        <p:spPr>
          <a:xfrm>
            <a:off x="0" y="5361104"/>
            <a:ext cx="12106183" cy="1569660"/>
          </a:xfrm>
          <a:prstGeom prst="rect">
            <a:avLst/>
          </a:prstGeom>
          <a:noFill/>
        </p:spPr>
        <p:txBody>
          <a:bodyPr wrap="square">
            <a:spAutoFit/>
          </a:bodyPr>
          <a:lstStyle/>
          <a:p>
            <a:pPr algn="l"/>
            <a:r>
              <a:rPr lang="en-US" sz="3200" b="0" i="0" dirty="0">
                <a:effectLst/>
                <a:latin typeface="Arial" panose="020B0604020202020204" pitchFamily="34" charset="0"/>
                <a:cs typeface="Arial" panose="020B0604020202020204" pitchFamily="34" charset="0"/>
              </a:rPr>
              <a:t>- The five socio-economic SSP families</a:t>
            </a:r>
            <a:endParaRPr lang="en-US" sz="3200" dirty="0">
              <a:latin typeface="Arial" panose="020B0604020202020204" pitchFamily="34" charset="0"/>
              <a:cs typeface="Arial" panose="020B0604020202020204" pitchFamily="34" charset="0"/>
            </a:endParaRPr>
          </a:p>
          <a:p>
            <a:pPr algn="l"/>
            <a:r>
              <a:rPr lang="en-US" sz="3200" b="0" i="0" dirty="0">
                <a:effectLst/>
                <a:latin typeface="Arial" panose="020B0604020202020204" pitchFamily="34" charset="0"/>
                <a:cs typeface="Arial" panose="020B0604020202020204" pitchFamily="34" charset="0"/>
              </a:rPr>
              <a:t>- Branches of the respective scenarios along the different socio-economic SSP families</a:t>
            </a:r>
          </a:p>
        </p:txBody>
      </p:sp>
    </p:spTree>
    <p:extLst>
      <p:ext uri="{BB962C8B-B14F-4D97-AF65-F5344CB8AC3E}">
        <p14:creationId xmlns:p14="http://schemas.microsoft.com/office/powerpoint/2010/main" val="257845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1360</Words>
  <Application>Microsoft Office PowerPoint</Application>
  <PresentationFormat>Widescreen</PresentationFormat>
  <Paragraphs>148</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Bamba</dc:creator>
  <cp:lastModifiedBy>Bamba</cp:lastModifiedBy>
  <cp:revision>130</cp:revision>
  <dcterms:created xsi:type="dcterms:W3CDTF">2021-09-02T08:16:22Z</dcterms:created>
  <dcterms:modified xsi:type="dcterms:W3CDTF">2023-10-29T05:25:40Z</dcterms:modified>
</cp:coreProperties>
</file>